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0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2" r:id="rId6"/>
    <p:sldId id="282" r:id="rId7"/>
    <p:sldId id="299" r:id="rId8"/>
    <p:sldId id="300" r:id="rId9"/>
    <p:sldId id="302" r:id="rId10"/>
    <p:sldId id="303" r:id="rId11"/>
    <p:sldId id="306" r:id="rId12"/>
    <p:sldId id="307" r:id="rId13"/>
    <p:sldId id="298" r:id="rId14"/>
    <p:sldId id="305" r:id="rId15"/>
    <p:sldId id="304" r:id="rId16"/>
    <p:sldId id="286" r:id="rId17"/>
    <p:sldId id="279" r:id="rId18"/>
    <p:sldId id="284" r:id="rId19"/>
    <p:sldId id="278" r:id="rId20"/>
    <p:sldId id="274" r:id="rId21"/>
    <p:sldId id="281" r:id="rId22"/>
    <p:sldId id="295" r:id="rId23"/>
    <p:sldId id="296" r:id="rId24"/>
    <p:sldId id="273" r:id="rId25"/>
    <p:sldId id="308" r:id="rId26"/>
    <p:sldId id="291" r:id="rId27"/>
    <p:sldId id="297" r:id="rId28"/>
    <p:sldId id="292" r:id="rId29"/>
    <p:sldId id="277" r:id="rId30"/>
    <p:sldId id="289" r:id="rId31"/>
    <p:sldId id="287" r:id="rId32"/>
    <p:sldId id="288" r:id="rId33"/>
    <p:sldId id="29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CC00"/>
    <a:srgbClr val="FF6A6A"/>
    <a:srgbClr val="EAA4A2"/>
    <a:srgbClr val="DD5750"/>
    <a:srgbClr val="98A7D2"/>
    <a:srgbClr val="9BAAD1"/>
    <a:srgbClr val="A0AFCC"/>
    <a:srgbClr val="91A6C3"/>
    <a:srgbClr val="3737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10D77-DCB7-410B-B77B-3DF0D7545F29}" v="82" dt="2024-03-03T10:05:28.1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49" autoAdjust="0"/>
    <p:restoredTop sz="90704" autoAdjust="0"/>
  </p:normalViewPr>
  <p:slideViewPr>
    <p:cSldViewPr snapToGrid="0">
      <p:cViewPr varScale="1">
        <p:scale>
          <a:sx n="66" d="100"/>
          <a:sy n="66" d="100"/>
        </p:scale>
        <p:origin x="39" y="1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av glassberg" userId="115c2381251f74bd" providerId="LiveId" clId="{E2810D77-DCB7-410B-B77B-3DF0D7545F29}"/>
    <pc:docChg chg="undo custSel modSld">
      <pc:chgData name="nadav glassberg" userId="115c2381251f74bd" providerId="LiveId" clId="{E2810D77-DCB7-410B-B77B-3DF0D7545F29}" dt="2024-03-03T10:05:28.149" v="237" actId="20577"/>
      <pc:docMkLst>
        <pc:docMk/>
      </pc:docMkLst>
      <pc:sldChg chg="addSp delSp modSp mod delAnim modAnim">
        <pc:chgData name="nadav glassberg" userId="115c2381251f74bd" providerId="LiveId" clId="{E2810D77-DCB7-410B-B77B-3DF0D7545F29}" dt="2024-03-03T10:05:28.149" v="237" actId="20577"/>
        <pc:sldMkLst>
          <pc:docMk/>
          <pc:sldMk cId="3808217348" sldId="287"/>
        </pc:sldMkLst>
        <pc:spChg chg="mod">
          <ac:chgData name="nadav glassberg" userId="115c2381251f74bd" providerId="LiveId" clId="{E2810D77-DCB7-410B-B77B-3DF0D7545F29}" dt="2024-03-03T09:08:45.587" v="39" actId="1076"/>
          <ac:spMkLst>
            <pc:docMk/>
            <pc:sldMk cId="3808217348" sldId="287"/>
            <ac:spMk id="2" creationId="{B36B6769-D03A-32C9-7BBB-90562F155FE7}"/>
          </ac:spMkLst>
        </pc:spChg>
        <pc:spChg chg="mod">
          <ac:chgData name="nadav glassberg" userId="115c2381251f74bd" providerId="LiveId" clId="{E2810D77-DCB7-410B-B77B-3DF0D7545F29}" dt="2024-03-03T10:03:20.589" v="205" actId="1076"/>
          <ac:spMkLst>
            <pc:docMk/>
            <pc:sldMk cId="3808217348" sldId="287"/>
            <ac:spMk id="4" creationId="{CF76DB38-6FAE-6AC5-639A-9C2528160AFB}"/>
          </ac:spMkLst>
        </pc:spChg>
        <pc:spChg chg="del mod">
          <ac:chgData name="nadav glassberg" userId="115c2381251f74bd" providerId="LiveId" clId="{E2810D77-DCB7-410B-B77B-3DF0D7545F29}" dt="2024-03-03T10:01:52.092" v="190" actId="478"/>
          <ac:spMkLst>
            <pc:docMk/>
            <pc:sldMk cId="3808217348" sldId="287"/>
            <ac:spMk id="6" creationId="{EF8B9EEA-59C3-3D42-4D3C-F6F7B65AD35D}"/>
          </ac:spMkLst>
        </pc:spChg>
        <pc:spChg chg="add mod">
          <ac:chgData name="nadav glassberg" userId="115c2381251f74bd" providerId="LiveId" clId="{E2810D77-DCB7-410B-B77B-3DF0D7545F29}" dt="2024-03-03T10:04:58.441" v="221" actId="20577"/>
          <ac:spMkLst>
            <pc:docMk/>
            <pc:sldMk cId="3808217348" sldId="287"/>
            <ac:spMk id="7" creationId="{1A7FDE07-B252-0049-6014-16C1B3C97FD2}"/>
          </ac:spMkLst>
        </pc:spChg>
        <pc:spChg chg="add del mod">
          <ac:chgData name="nadav glassberg" userId="115c2381251f74bd" providerId="LiveId" clId="{E2810D77-DCB7-410B-B77B-3DF0D7545F29}" dt="2024-03-03T10:03:27.720" v="207" actId="478"/>
          <ac:spMkLst>
            <pc:docMk/>
            <pc:sldMk cId="3808217348" sldId="287"/>
            <ac:spMk id="8" creationId="{ABF773BD-E270-6050-B4AF-0CDBFDA33788}"/>
          </ac:spMkLst>
        </pc:spChg>
        <pc:spChg chg="add mod">
          <ac:chgData name="nadav glassberg" userId="115c2381251f74bd" providerId="LiveId" clId="{E2810D77-DCB7-410B-B77B-3DF0D7545F29}" dt="2024-03-03T10:04:10.877" v="218" actId="1037"/>
          <ac:spMkLst>
            <pc:docMk/>
            <pc:sldMk cId="3808217348" sldId="287"/>
            <ac:spMk id="10" creationId="{BEC86C6A-F3EF-4C1A-E6FF-14D8CB1AC3C0}"/>
          </ac:spMkLst>
        </pc:spChg>
        <pc:spChg chg="mod">
          <ac:chgData name="nadav glassberg" userId="115c2381251f74bd" providerId="LiveId" clId="{E2810D77-DCB7-410B-B77B-3DF0D7545F29}" dt="2024-03-03T10:05:28.149" v="237" actId="20577"/>
          <ac:spMkLst>
            <pc:docMk/>
            <pc:sldMk cId="3808217348" sldId="287"/>
            <ac:spMk id="16" creationId="{E101C30F-BFA5-E226-40C6-7022ADFDDDFD}"/>
          </ac:spMkLst>
        </pc:spChg>
        <pc:spChg chg="mod">
          <ac:chgData name="nadav glassberg" userId="115c2381251f74bd" providerId="LiveId" clId="{E2810D77-DCB7-410B-B77B-3DF0D7545F29}" dt="2024-03-03T09:11:41.008" v="62" actId="1076"/>
          <ac:spMkLst>
            <pc:docMk/>
            <pc:sldMk cId="3808217348" sldId="287"/>
            <ac:spMk id="17" creationId="{8516C457-BB7A-3908-807F-AC5E9DF534D3}"/>
          </ac:spMkLst>
        </pc:spChg>
        <pc:spChg chg="mod">
          <ac:chgData name="nadav glassberg" userId="115c2381251f74bd" providerId="LiveId" clId="{E2810D77-DCB7-410B-B77B-3DF0D7545F29}" dt="2024-03-03T10:03:25.616" v="206" actId="1076"/>
          <ac:spMkLst>
            <pc:docMk/>
            <pc:sldMk cId="3808217348" sldId="287"/>
            <ac:spMk id="20" creationId="{4E335BC5-06D6-99C7-2F7A-E1FBC7F5E425}"/>
          </ac:spMkLst>
        </pc:spChg>
        <pc:spChg chg="mod">
          <ac:chgData name="nadav glassberg" userId="115c2381251f74bd" providerId="LiveId" clId="{E2810D77-DCB7-410B-B77B-3DF0D7545F29}" dt="2024-03-03T10:05:01.117" v="223" actId="20577"/>
          <ac:spMkLst>
            <pc:docMk/>
            <pc:sldMk cId="3808217348" sldId="287"/>
            <ac:spMk id="21" creationId="{ED40A0E8-7B8C-4933-BA30-051367FDA61E}"/>
          </ac:spMkLst>
        </pc:spChg>
        <pc:spChg chg="mod">
          <ac:chgData name="nadav glassberg" userId="115c2381251f74bd" providerId="LiveId" clId="{E2810D77-DCB7-410B-B77B-3DF0D7545F29}" dt="2024-03-03T10:05:06.197" v="227" actId="20577"/>
          <ac:spMkLst>
            <pc:docMk/>
            <pc:sldMk cId="3808217348" sldId="287"/>
            <ac:spMk id="23" creationId="{368166A4-DBEC-5307-342F-78E932053131}"/>
          </ac:spMkLst>
        </pc:spChg>
        <pc:spChg chg="mod">
          <ac:chgData name="nadav glassberg" userId="115c2381251f74bd" providerId="LiveId" clId="{E2810D77-DCB7-410B-B77B-3DF0D7545F29}" dt="2024-03-03T09:11:00.586" v="53" actId="1076"/>
          <ac:spMkLst>
            <pc:docMk/>
            <pc:sldMk cId="3808217348" sldId="287"/>
            <ac:spMk id="24" creationId="{C34F8CDD-CBF3-DBF3-1C75-433A6B748E4C}"/>
          </ac:spMkLst>
        </pc:spChg>
        <pc:spChg chg="mod">
          <ac:chgData name="nadav glassberg" userId="115c2381251f74bd" providerId="LiveId" clId="{E2810D77-DCB7-410B-B77B-3DF0D7545F29}" dt="2024-03-03T09:11:18.983" v="56" actId="1076"/>
          <ac:spMkLst>
            <pc:docMk/>
            <pc:sldMk cId="3808217348" sldId="287"/>
            <ac:spMk id="37" creationId="{DC609B6B-1216-9E43-8833-3A216581C6B8}"/>
          </ac:spMkLst>
        </pc:spChg>
        <pc:picChg chg="del mod">
          <ac:chgData name="nadav glassberg" userId="115c2381251f74bd" providerId="LiveId" clId="{E2810D77-DCB7-410B-B77B-3DF0D7545F29}" dt="2024-03-03T09:09:20.621" v="44" actId="478"/>
          <ac:picMkLst>
            <pc:docMk/>
            <pc:sldMk cId="3808217348" sldId="287"/>
            <ac:picMk id="9" creationId="{606EA691-E174-D74E-29CB-7E4AF6BDDC6F}"/>
          </ac:picMkLst>
        </pc:picChg>
        <pc:picChg chg="del">
          <ac:chgData name="nadav glassberg" userId="115c2381251f74bd" providerId="LiveId" clId="{E2810D77-DCB7-410B-B77B-3DF0D7545F29}" dt="2024-03-03T09:07:54.973" v="19" actId="478"/>
          <ac:picMkLst>
            <pc:docMk/>
            <pc:sldMk cId="3808217348" sldId="287"/>
            <ac:picMk id="11" creationId="{DFA9AAD2-BA38-7A99-59EB-BDC183053077}"/>
          </ac:picMkLst>
        </pc:picChg>
        <pc:picChg chg="del">
          <ac:chgData name="nadav glassberg" userId="115c2381251f74bd" providerId="LiveId" clId="{E2810D77-DCB7-410B-B77B-3DF0D7545F29}" dt="2024-03-03T09:09:08.404" v="41" actId="478"/>
          <ac:picMkLst>
            <pc:docMk/>
            <pc:sldMk cId="3808217348" sldId="287"/>
            <ac:picMk id="13" creationId="{DEA56094-B4BE-A9E1-8762-D8061B887420}"/>
          </ac:picMkLst>
        </pc:picChg>
        <pc:picChg chg="mod">
          <ac:chgData name="nadav glassberg" userId="115c2381251f74bd" providerId="LiveId" clId="{E2810D77-DCB7-410B-B77B-3DF0D7545F29}" dt="2024-03-03T09:11:10.265" v="55" actId="1076"/>
          <ac:picMkLst>
            <pc:docMk/>
            <pc:sldMk cId="3808217348" sldId="287"/>
            <ac:picMk id="14" creationId="{7B4A4AE9-6701-16E9-5CB4-3D81472F3D63}"/>
          </ac:picMkLst>
        </pc:picChg>
        <pc:picChg chg="mod">
          <ac:chgData name="nadav glassberg" userId="115c2381251f74bd" providerId="LiveId" clId="{E2810D77-DCB7-410B-B77B-3DF0D7545F29}" dt="2024-03-03T09:11:37.152" v="61" actId="14100"/>
          <ac:picMkLst>
            <pc:docMk/>
            <pc:sldMk cId="3808217348" sldId="287"/>
            <ac:picMk id="28" creationId="{DFD3A30D-FC3B-1202-F860-007800772E39}"/>
          </ac:picMkLst>
        </pc:picChg>
        <pc:picChg chg="del">
          <ac:chgData name="nadav glassberg" userId="115c2381251f74bd" providerId="LiveId" clId="{E2810D77-DCB7-410B-B77B-3DF0D7545F29}" dt="2024-03-03T09:10:10.822" v="48" actId="478"/>
          <ac:picMkLst>
            <pc:docMk/>
            <pc:sldMk cId="3808217348" sldId="287"/>
            <ac:picMk id="34" creationId="{356B7E1E-CF42-E9FF-8298-AEB9D68193E9}"/>
          </ac:picMkLst>
        </pc:picChg>
        <pc:picChg chg="mod">
          <ac:chgData name="nadav glassberg" userId="115c2381251f74bd" providerId="LiveId" clId="{E2810D77-DCB7-410B-B77B-3DF0D7545F29}" dt="2024-03-03T09:11:31.876" v="60" actId="14100"/>
          <ac:picMkLst>
            <pc:docMk/>
            <pc:sldMk cId="3808217348" sldId="287"/>
            <ac:picMk id="4098" creationId="{ED4586E9-8524-B4DE-E2E3-7929E3948A1C}"/>
          </ac:picMkLst>
        </pc:picChg>
        <pc:picChg chg="mod">
          <ac:chgData name="nadav glassberg" userId="115c2381251f74bd" providerId="LiveId" clId="{E2810D77-DCB7-410B-B77B-3DF0D7545F29}" dt="2024-03-03T09:11:26.602" v="58" actId="14100"/>
          <ac:picMkLst>
            <pc:docMk/>
            <pc:sldMk cId="3808217348" sldId="287"/>
            <ac:picMk id="4100" creationId="{75F9A0EB-4590-0A95-1D9D-E31B99EC40B8}"/>
          </ac:picMkLst>
        </pc:picChg>
        <pc:picChg chg="mod">
          <ac:chgData name="nadav glassberg" userId="115c2381251f74bd" providerId="LiveId" clId="{E2810D77-DCB7-410B-B77B-3DF0D7545F29}" dt="2024-03-03T09:11:59.521" v="67" actId="14100"/>
          <ac:picMkLst>
            <pc:docMk/>
            <pc:sldMk cId="3808217348" sldId="287"/>
            <ac:picMk id="9218" creationId="{D9A53C01-3168-4D04-0C45-0B33A87BB3C3}"/>
          </ac:picMkLst>
        </pc:picChg>
      </pc:sldChg>
      <pc:sldChg chg="modAnim">
        <pc:chgData name="nadav glassberg" userId="115c2381251f74bd" providerId="LiveId" clId="{E2810D77-DCB7-410B-B77B-3DF0D7545F29}" dt="2024-03-03T09:12:40.741" v="71"/>
        <pc:sldMkLst>
          <pc:docMk/>
          <pc:sldMk cId="516918764" sldId="296"/>
        </pc:sldMkLst>
      </pc:sldChg>
      <pc:sldChg chg="addSp delSp modSp mod">
        <pc:chgData name="nadav glassberg" userId="115c2381251f74bd" providerId="LiveId" clId="{E2810D77-DCB7-410B-B77B-3DF0D7545F29}" dt="2024-03-03T09:15:26.375" v="87" actId="166"/>
        <pc:sldMkLst>
          <pc:docMk/>
          <pc:sldMk cId="4183476044" sldId="297"/>
        </pc:sldMkLst>
        <pc:spChg chg="ord">
          <ac:chgData name="nadav glassberg" userId="115c2381251f74bd" providerId="LiveId" clId="{E2810D77-DCB7-410B-B77B-3DF0D7545F29}" dt="2024-03-03T09:15:26.375" v="87" actId="166"/>
          <ac:spMkLst>
            <pc:docMk/>
            <pc:sldMk cId="4183476044" sldId="297"/>
            <ac:spMk id="31" creationId="{5FD72019-B04C-0889-F5A9-A6CD31CEC543}"/>
          </ac:spMkLst>
        </pc:spChg>
        <pc:picChg chg="del">
          <ac:chgData name="nadav glassberg" userId="115c2381251f74bd" providerId="LiveId" clId="{E2810D77-DCB7-410B-B77B-3DF0D7545F29}" dt="2024-03-03T09:15:06.380" v="83" actId="478"/>
          <ac:picMkLst>
            <pc:docMk/>
            <pc:sldMk cId="4183476044" sldId="297"/>
            <ac:picMk id="13" creationId="{D12CB203-0B59-98F8-2B51-C02A9AAE9926}"/>
          </ac:picMkLst>
        </pc:picChg>
        <pc:picChg chg="add mod">
          <ac:chgData name="nadav glassberg" userId="115c2381251f74bd" providerId="LiveId" clId="{E2810D77-DCB7-410B-B77B-3DF0D7545F29}" dt="2024-03-03T09:15:19.352" v="86" actId="14100"/>
          <ac:picMkLst>
            <pc:docMk/>
            <pc:sldMk cId="4183476044" sldId="297"/>
            <ac:picMk id="1026" creationId="{1922450C-6E48-A271-13AD-3D5060F0141D}"/>
          </ac:picMkLst>
        </pc:picChg>
      </pc:sldChg>
      <pc:sldChg chg="modSp">
        <pc:chgData name="nadav glassberg" userId="115c2381251f74bd" providerId="LiveId" clId="{E2810D77-DCB7-410B-B77B-3DF0D7545F29}" dt="2024-03-03T09:22:49.343" v="92" actId="1076"/>
        <pc:sldMkLst>
          <pc:docMk/>
          <pc:sldMk cId="3695062797" sldId="304"/>
        </pc:sldMkLst>
        <pc:picChg chg="mod">
          <ac:chgData name="nadav glassberg" userId="115c2381251f74bd" providerId="LiveId" clId="{E2810D77-DCB7-410B-B77B-3DF0D7545F29}" dt="2024-03-03T09:22:39.338" v="90" actId="14100"/>
          <ac:picMkLst>
            <pc:docMk/>
            <pc:sldMk cId="3695062797" sldId="304"/>
            <ac:picMk id="34" creationId="{6AD55716-AA4E-BFB3-3330-F5F5B77D6B12}"/>
          </ac:picMkLst>
        </pc:picChg>
        <pc:picChg chg="mod">
          <ac:chgData name="nadav glassberg" userId="115c2381251f74bd" providerId="LiveId" clId="{E2810D77-DCB7-410B-B77B-3DF0D7545F29}" dt="2024-03-03T09:22:49.343" v="92" actId="1076"/>
          <ac:picMkLst>
            <pc:docMk/>
            <pc:sldMk cId="3695062797" sldId="304"/>
            <ac:picMk id="1030" creationId="{9DBA7BAD-780B-F75D-F702-BA0C62832DFF}"/>
          </ac:picMkLst>
        </pc:picChg>
      </pc:sldChg>
      <pc:sldChg chg="modAnim">
        <pc:chgData name="nadav glassberg" userId="115c2381251f74bd" providerId="LiveId" clId="{E2810D77-DCB7-410B-B77B-3DF0D7545F29}" dt="2024-03-03T09:12:35.624" v="69"/>
        <pc:sldMkLst>
          <pc:docMk/>
          <pc:sldMk cId="1726888158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06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472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525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65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05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94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30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167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876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61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242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3062C-31B9-5100-9A71-F492FFB54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540EA1-2C09-0B1B-84B3-98F5CBD04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8DE3D-7FD9-366B-1D32-F032DCF09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1AFEC-EECF-0CA1-1AB1-F23B12367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34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9834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66808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2711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28761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5772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92832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599333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98893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4900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GB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50511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1403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80145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36523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2145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7898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27969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75021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chemeClr val="tx1">
                <a:alpha val="0"/>
              </a:schemeClr>
            </a:gs>
            <a:gs pos="22000">
              <a:srgbClr val="0693C1">
                <a:lumMod val="0"/>
                <a:lumOff val="100000"/>
                <a:alpha val="65000"/>
              </a:srgbClr>
            </a:gs>
            <a:gs pos="0">
              <a:srgbClr val="FF5A5A">
                <a:alpha val="79000"/>
                <a:lumMod val="96000"/>
                <a:lumOff val="4000"/>
              </a:srgbClr>
            </a:gs>
            <a:gs pos="98000">
              <a:srgbClr val="FF6A6A">
                <a:lumMod val="64000"/>
                <a:lumOff val="36000"/>
              </a:srgb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607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  <p:sldLayoutId id="2147483666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jpeg"/><Relationship Id="rId7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image" Target="../media/image51.jpeg"/><Relationship Id="rId9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9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60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2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63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6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7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57.jpe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7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0.sv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Relationship Id="rId1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76000">
              <a:schemeClr val="tx1">
                <a:alpha val="0"/>
              </a:schemeClr>
            </a:gs>
            <a:gs pos="22000">
              <a:srgbClr val="0693C1">
                <a:lumMod val="0"/>
                <a:lumOff val="100000"/>
                <a:alpha val="65000"/>
              </a:srgbClr>
            </a:gs>
            <a:gs pos="0">
              <a:srgbClr val="FF5A5A">
                <a:alpha val="79000"/>
                <a:lumMod val="96000"/>
                <a:lumOff val="4000"/>
              </a:srgbClr>
            </a:gs>
            <a:gs pos="98000">
              <a:srgbClr val="FF6A6A">
                <a:lumMod val="64000"/>
                <a:lumOff val="36000"/>
              </a:srgbClr>
            </a:gs>
          </a:gsLst>
          <a:lin ang="6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84797-54DC-13F7-7BB1-67B2486A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" y="0"/>
            <a:ext cx="12191998" cy="6857999"/>
          </a:xfrm>
          <a:prstGeom prst="rect">
            <a:avLst/>
          </a:prstGeom>
        </p:spPr>
      </p:pic>
      <p:pic>
        <p:nvPicPr>
          <p:cNvPr id="4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84AF9EB0-A823-F912-0DEC-537BE30C14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9" t="25099" r="7236" b="27867"/>
          <a:stretch/>
        </p:blipFill>
        <p:spPr>
          <a:xfrm>
            <a:off x="381850" y="-12229"/>
            <a:ext cx="9589732" cy="303687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3326D60-3F0D-F051-B505-F8A735DA1867}"/>
              </a:ext>
            </a:extLst>
          </p:cNvPr>
          <p:cNvSpPr txBox="1"/>
          <p:nvPr/>
        </p:nvSpPr>
        <p:spPr>
          <a:xfrm>
            <a:off x="2651027" y="2677208"/>
            <a:ext cx="2028400" cy="3154710"/>
          </a:xfrm>
          <a:prstGeom prst="rect">
            <a:avLst/>
          </a:prstGeom>
          <a:noFill/>
          <a:effectLst>
            <a:outerShdw blurRad="457200" dist="190500" dir="2154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</a:t>
            </a:r>
            <a:endParaRPr lang="LID4096" sz="199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66238B-217F-9296-9BD6-E993DBA773BA}"/>
              </a:ext>
            </a:extLst>
          </p:cNvPr>
          <p:cNvSpPr txBox="1"/>
          <p:nvPr/>
        </p:nvSpPr>
        <p:spPr>
          <a:xfrm>
            <a:off x="1568632" y="2684904"/>
            <a:ext cx="2028400" cy="3154710"/>
          </a:xfrm>
          <a:prstGeom prst="rect">
            <a:avLst/>
          </a:prstGeom>
          <a:noFill/>
          <a:effectLst>
            <a:outerShdw blurRad="457200" dist="190500" dir="2154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</a:t>
            </a:r>
            <a:endParaRPr lang="LID4096" sz="199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449A0-FFFB-962B-BCDF-F39315876F78}"/>
              </a:ext>
            </a:extLst>
          </p:cNvPr>
          <p:cNvSpPr txBox="1"/>
          <p:nvPr/>
        </p:nvSpPr>
        <p:spPr>
          <a:xfrm>
            <a:off x="39865" y="2684904"/>
            <a:ext cx="2028400" cy="3154710"/>
          </a:xfrm>
          <a:prstGeom prst="rect">
            <a:avLst/>
          </a:prstGeom>
          <a:noFill/>
          <a:effectLst>
            <a:outerShdw blurRad="457200" dist="190500" dir="2154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LID4096" sz="199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4FA330-A00F-2DB7-2606-708DEDD157F9}"/>
              </a:ext>
            </a:extLst>
          </p:cNvPr>
          <p:cNvSpPr txBox="1"/>
          <p:nvPr/>
        </p:nvSpPr>
        <p:spPr>
          <a:xfrm>
            <a:off x="10300795" y="2670681"/>
            <a:ext cx="2028400" cy="3154710"/>
          </a:xfrm>
          <a:prstGeom prst="rect">
            <a:avLst/>
          </a:prstGeom>
          <a:noFill/>
          <a:effectLst>
            <a:outerShdw blurRad="457200" dist="190500" dir="2154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endParaRPr lang="LID4096" sz="199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057D6D-9B94-D537-5DC0-BA56CDD439ED}"/>
              </a:ext>
            </a:extLst>
          </p:cNvPr>
          <p:cNvSpPr txBox="1"/>
          <p:nvPr/>
        </p:nvSpPr>
        <p:spPr>
          <a:xfrm>
            <a:off x="8782826" y="2677208"/>
            <a:ext cx="2028400" cy="3154710"/>
          </a:xfrm>
          <a:prstGeom prst="rect">
            <a:avLst/>
          </a:prstGeom>
          <a:noFill/>
          <a:effectLst>
            <a:outerShdw blurRad="457200" dist="190500" dir="2154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</a:t>
            </a:r>
            <a:endParaRPr lang="LID4096" sz="199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298C4C-BB4E-4FC2-6CD6-06483880C5AB}"/>
              </a:ext>
            </a:extLst>
          </p:cNvPr>
          <p:cNvSpPr txBox="1"/>
          <p:nvPr/>
        </p:nvSpPr>
        <p:spPr>
          <a:xfrm>
            <a:off x="7264857" y="2670681"/>
            <a:ext cx="2028400" cy="3154710"/>
          </a:xfrm>
          <a:prstGeom prst="rect">
            <a:avLst/>
          </a:prstGeom>
          <a:noFill/>
          <a:effectLst>
            <a:outerShdw blurRad="457200" dist="190500" dir="2154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endParaRPr lang="LID4096" sz="199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57CAF4-B224-08ED-068A-CFC762EF6194}"/>
              </a:ext>
            </a:extLst>
          </p:cNvPr>
          <p:cNvSpPr txBox="1"/>
          <p:nvPr/>
        </p:nvSpPr>
        <p:spPr>
          <a:xfrm>
            <a:off x="6096000" y="2628094"/>
            <a:ext cx="2028400" cy="3154710"/>
          </a:xfrm>
          <a:prstGeom prst="rect">
            <a:avLst/>
          </a:prstGeom>
          <a:noFill/>
          <a:effectLst>
            <a:outerShdw blurRad="457200" dist="190500" dir="2154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9900" b="1" dirty="0"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</a:t>
            </a:r>
            <a:endParaRPr lang="LID4096" sz="19900" b="1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A city skyline in the dark&#10;&#10;Description automatically generated">
            <a:extLst>
              <a:ext uri="{FF2B5EF4-FFF2-40B4-BE49-F238E27FC236}">
                <a16:creationId xmlns:a16="http://schemas.microsoft.com/office/drawing/2014/main" id="{6AB94A33-F277-62D6-CD3E-9CA37E5B6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01" t="-1499" r="23315" b="53253"/>
          <a:stretch/>
        </p:blipFill>
        <p:spPr>
          <a:xfrm>
            <a:off x="6087124" y="-136336"/>
            <a:ext cx="3279460" cy="3351248"/>
          </a:xfrm>
          <a:prstGeom prst="rect">
            <a:avLst/>
          </a:prstGeom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C91A1CAF-13D1-71AE-0185-0FAFE6E1C8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07" t="20438" r="73545" b="54775"/>
          <a:stretch/>
        </p:blipFill>
        <p:spPr>
          <a:xfrm>
            <a:off x="1314450" y="1390074"/>
            <a:ext cx="1864331" cy="175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  <p:bldP spid="7" grpId="0"/>
      <p:bldP spid="21" grpId="0"/>
      <p:bldP spid="22" grpId="0"/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47815-4553-B412-D38A-F3AA31155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81687AFD-9AA5-6876-701F-63C8B32D92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30592" cy="6858001"/>
          </a:xfrm>
          <a:prstGeom prst="rect">
            <a:avLst/>
          </a:prstGeom>
        </p:spPr>
      </p:pic>
      <p:pic>
        <p:nvPicPr>
          <p:cNvPr id="1030" name="Picture 6" descr="Statue of Liberty reopens; visitors can once again admire Lady Liberty, New  York City - Times of India Travel">
            <a:extLst>
              <a:ext uri="{FF2B5EF4-FFF2-40B4-BE49-F238E27FC236}">
                <a16:creationId xmlns:a16="http://schemas.microsoft.com/office/drawing/2014/main" id="{32B958B2-2BFB-A3ED-EE88-014ADD19C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12" y="1"/>
            <a:ext cx="9408919" cy="6858000"/>
          </a:xfrm>
          <a:prstGeom prst="parallelogram">
            <a:avLst>
              <a:gd name="adj" fmla="val 243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New York, Manhattan Bridge, night, World Trade Center 1, suspension bridge,  East River, HD wallpaper | Peakpx">
            <a:extLst>
              <a:ext uri="{FF2B5EF4-FFF2-40B4-BE49-F238E27FC236}">
                <a16:creationId xmlns:a16="http://schemas.microsoft.com/office/drawing/2014/main" id="{B80BBEEF-41C2-B981-5987-29A8513C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6857" y="4484059"/>
            <a:ext cx="5695381" cy="2373941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FC0437-A1D5-2EE8-6461-7847B32D704B}"/>
              </a:ext>
            </a:extLst>
          </p:cNvPr>
          <p:cNvSpPr txBox="1"/>
          <p:nvPr/>
        </p:nvSpPr>
        <p:spPr>
          <a:xfrm>
            <a:off x="-381912" y="1336119"/>
            <a:ext cx="5972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Accuracy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Cleanliness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061D1-3582-4619-A8CB-CAD4513A6480}"/>
              </a:ext>
            </a:extLst>
          </p:cNvPr>
          <p:cNvSpPr txBox="1"/>
          <p:nvPr/>
        </p:nvSpPr>
        <p:spPr>
          <a:xfrm>
            <a:off x="-406915" y="529009"/>
            <a:ext cx="60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Explanation:</a:t>
            </a:r>
            <a:endParaRPr lang="LID4096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94A576E-8066-9F37-44AF-5D047D2C2E8F}"/>
              </a:ext>
            </a:extLst>
          </p:cNvPr>
          <p:cNvSpPr txBox="1"/>
          <p:nvPr/>
        </p:nvSpPr>
        <p:spPr>
          <a:xfrm>
            <a:off x="4006607" y="6742181"/>
            <a:ext cx="1756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Rating</a:t>
            </a:r>
          </a:p>
        </p:txBody>
      </p:sp>
      <p:pic>
        <p:nvPicPr>
          <p:cNvPr id="48" name="Graphic 47" descr="Rating 3 Star with solid fill">
            <a:extLst>
              <a:ext uri="{FF2B5EF4-FFF2-40B4-BE49-F238E27FC236}">
                <a16:creationId xmlns:a16="http://schemas.microsoft.com/office/drawing/2014/main" id="{E4D8CA42-35A9-A855-2B06-884715C25C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4334" y="6916695"/>
            <a:ext cx="702497" cy="6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892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B5F13-F270-4AA0-6FE2-06232380C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E559CDA3-9872-390E-8D71-1E21EFD9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30592" cy="68580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3A0603F5-1355-9EA2-FF20-793EF46E852C}"/>
              </a:ext>
            </a:extLst>
          </p:cNvPr>
          <p:cNvSpPr txBox="1"/>
          <p:nvPr/>
        </p:nvSpPr>
        <p:spPr>
          <a:xfrm>
            <a:off x="4006607" y="6742181"/>
            <a:ext cx="1756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Rating</a:t>
            </a:r>
          </a:p>
        </p:txBody>
      </p:sp>
      <p:pic>
        <p:nvPicPr>
          <p:cNvPr id="9222" name="Picture 6" descr="Premium Photo | Chaos in room sloppy and dirty house depressive apartment">
            <a:extLst>
              <a:ext uri="{FF2B5EF4-FFF2-40B4-BE49-F238E27FC236}">
                <a16:creationId xmlns:a16="http://schemas.microsoft.com/office/drawing/2014/main" id="{22815B8F-6C6D-9D67-5B7D-7B8BC3A46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49" y="-9525"/>
            <a:ext cx="9153524" cy="6958529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This Is How I Clean My Entire House in an Hour | Apartment Therapy">
            <a:extLst>
              <a:ext uri="{FF2B5EF4-FFF2-40B4-BE49-F238E27FC236}">
                <a16:creationId xmlns:a16="http://schemas.microsoft.com/office/drawing/2014/main" id="{DFEAFEDD-9426-18AB-C575-F3E0F795B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51" y="-55026"/>
            <a:ext cx="9321089" cy="7074951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81139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A6C04-8212-6C9F-F0B2-A31A3262C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C476F57-1D08-CA45-7838-39C8390663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30592" cy="6858001"/>
          </a:xfrm>
          <a:prstGeom prst="rect">
            <a:avLst/>
          </a:prstGeom>
        </p:spPr>
      </p:pic>
      <p:pic>
        <p:nvPicPr>
          <p:cNvPr id="34" name="Picture 4" descr="New York, Manhattan Bridge, night, World Trade Center 1, suspension bridge,  East River, HD wallpaper | Peakpx">
            <a:extLst>
              <a:ext uri="{FF2B5EF4-FFF2-40B4-BE49-F238E27FC236}">
                <a16:creationId xmlns:a16="http://schemas.microsoft.com/office/drawing/2014/main" id="{6AD55716-AA4E-BFB3-3330-F5F5B77D6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5887" y="4484059"/>
            <a:ext cx="5796981" cy="2453771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4005D3-5CFE-B746-73E5-FD4FE52FC739}"/>
              </a:ext>
            </a:extLst>
          </p:cNvPr>
          <p:cNvSpPr txBox="1"/>
          <p:nvPr/>
        </p:nvSpPr>
        <p:spPr>
          <a:xfrm>
            <a:off x="-381912" y="1336119"/>
            <a:ext cx="59721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Accuracy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Cleanliness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Check-in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Communication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Location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B1FA4-A23C-FF6A-8F7C-D79C1DF637D9}"/>
              </a:ext>
            </a:extLst>
          </p:cNvPr>
          <p:cNvSpPr txBox="1"/>
          <p:nvPr/>
        </p:nvSpPr>
        <p:spPr>
          <a:xfrm>
            <a:off x="-406915" y="529009"/>
            <a:ext cx="60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Explanation:</a:t>
            </a:r>
            <a:endParaRPr lang="LID4096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9D650A-17C0-DED5-74B7-821FD1E13670}"/>
              </a:ext>
            </a:extLst>
          </p:cNvPr>
          <p:cNvSpPr txBox="1"/>
          <p:nvPr/>
        </p:nvSpPr>
        <p:spPr>
          <a:xfrm>
            <a:off x="4006607" y="6742181"/>
            <a:ext cx="1756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Rating</a:t>
            </a:r>
          </a:p>
        </p:txBody>
      </p:sp>
      <p:pic>
        <p:nvPicPr>
          <p:cNvPr id="48" name="Graphic 47" descr="Rating 3 Star with solid fill">
            <a:extLst>
              <a:ext uri="{FF2B5EF4-FFF2-40B4-BE49-F238E27FC236}">
                <a16:creationId xmlns:a16="http://schemas.microsoft.com/office/drawing/2014/main" id="{7E0052F5-CC98-5CEB-65E3-1577A72DF0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4334" y="6916695"/>
            <a:ext cx="702497" cy="617580"/>
          </a:xfrm>
          <a:prstGeom prst="rect">
            <a:avLst/>
          </a:prstGeom>
        </p:spPr>
      </p:pic>
      <p:pic>
        <p:nvPicPr>
          <p:cNvPr id="1030" name="Picture 6" descr="Statue of Liberty reopens; visitors can once again admire Lady Liberty, New  York City - Times of India Travel">
            <a:extLst>
              <a:ext uri="{FF2B5EF4-FFF2-40B4-BE49-F238E27FC236}">
                <a16:creationId xmlns:a16="http://schemas.microsoft.com/office/drawing/2014/main" id="{9DBA7BAD-780B-F75D-F702-BA0C6283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341" y="-79829"/>
            <a:ext cx="9408919" cy="6996524"/>
          </a:xfrm>
          <a:prstGeom prst="parallelogram">
            <a:avLst>
              <a:gd name="adj" fmla="val 243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06279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A1CAC-CED3-0892-ABC9-ED4100EB1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90769D9-5AF6-E12F-984E-49BD0E655C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7054" y="-5904"/>
            <a:ext cx="12230592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32CE4-E026-08E1-B023-B5A8EF3B1184}"/>
              </a:ext>
            </a:extLst>
          </p:cNvPr>
          <p:cNvSpPr txBox="1"/>
          <p:nvPr/>
        </p:nvSpPr>
        <p:spPr>
          <a:xfrm>
            <a:off x="-381912" y="1336119"/>
            <a:ext cx="59721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Accuracy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Cleanliness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Check-in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Communication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Location</a:t>
            </a:r>
          </a:p>
          <a:p>
            <a:pPr algn="ctr"/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Value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9B98C8-AC17-EC32-284A-51EEE0F30069}"/>
              </a:ext>
            </a:extLst>
          </p:cNvPr>
          <p:cNvSpPr txBox="1"/>
          <p:nvPr/>
        </p:nvSpPr>
        <p:spPr>
          <a:xfrm>
            <a:off x="-406915" y="529009"/>
            <a:ext cx="60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Explanation:</a:t>
            </a:r>
            <a:endParaRPr lang="LID4096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6" descr="Statue of Liberty reopens; visitors can once again admire Lady Liberty, New  York City - Times of India Travel">
            <a:extLst>
              <a:ext uri="{FF2B5EF4-FFF2-40B4-BE49-F238E27FC236}">
                <a16:creationId xmlns:a16="http://schemas.microsoft.com/office/drawing/2014/main" id="{63F459EE-5B3D-DA58-81D3-958854D32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655" y="-70390"/>
            <a:ext cx="4705719" cy="2976169"/>
          </a:xfrm>
          <a:prstGeom prst="parallelogram">
            <a:avLst>
              <a:gd name="adj" fmla="val 29749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New York, Manhattan Bridge, night, World Trade Center 1, suspension bridge,  East River, HD wallpaper | Peakpx">
            <a:extLst>
              <a:ext uri="{FF2B5EF4-FFF2-40B4-BE49-F238E27FC236}">
                <a16:creationId xmlns:a16="http://schemas.microsoft.com/office/drawing/2014/main" id="{697F0617-6AF4-EFCF-2634-A70D10CA7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867" y="-57212"/>
            <a:ext cx="4413052" cy="2962991"/>
          </a:xfrm>
          <a:prstGeom prst="parallelogram">
            <a:avLst>
              <a:gd name="adj" fmla="val 30878"/>
            </a:avLst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D31D8-BDC3-34A2-546A-776E8D7450D3}"/>
              </a:ext>
            </a:extLst>
          </p:cNvPr>
          <p:cNvSpPr txBox="1"/>
          <p:nvPr/>
        </p:nvSpPr>
        <p:spPr>
          <a:xfrm>
            <a:off x="-642937" y="4573891"/>
            <a:ext cx="66579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Rating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3A887D-FC09-CAE3-DC9D-17CF739A69B8}"/>
              </a:ext>
            </a:extLst>
          </p:cNvPr>
          <p:cNvGrpSpPr/>
          <p:nvPr/>
        </p:nvGrpSpPr>
        <p:grpSpPr>
          <a:xfrm>
            <a:off x="778942" y="4693849"/>
            <a:ext cx="3650465" cy="1974992"/>
            <a:chOff x="158861" y="4755662"/>
            <a:chExt cx="3650465" cy="1974992"/>
          </a:xfrm>
        </p:grpSpPr>
        <p:pic>
          <p:nvPicPr>
            <p:cNvPr id="9" name="Graphic 8" descr="Rating 3 Star with solid fill">
              <a:extLst>
                <a:ext uri="{FF2B5EF4-FFF2-40B4-BE49-F238E27FC236}">
                  <a16:creationId xmlns:a16="http://schemas.microsoft.com/office/drawing/2014/main" id="{1A70BE17-B40C-B1AE-5F42-DFF09EA74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62774" y="4755662"/>
              <a:ext cx="2246552" cy="1974992"/>
            </a:xfrm>
            <a:prstGeom prst="rect">
              <a:avLst/>
            </a:prstGeom>
          </p:spPr>
        </p:pic>
        <p:pic>
          <p:nvPicPr>
            <p:cNvPr id="4" name="Graphic 3" descr="Rating 3 Star with solid fill">
              <a:extLst>
                <a:ext uri="{FF2B5EF4-FFF2-40B4-BE49-F238E27FC236}">
                  <a16:creationId xmlns:a16="http://schemas.microsoft.com/office/drawing/2014/main" id="{E2B98619-BC9F-C0F8-2145-EC2D77050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35178"/>
            <a:stretch/>
          </p:blipFill>
          <p:spPr>
            <a:xfrm>
              <a:off x="158861" y="4755662"/>
              <a:ext cx="1456261" cy="1974992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85525C-712A-CE83-C567-0DD819B60E35}"/>
              </a:ext>
            </a:extLst>
          </p:cNvPr>
          <p:cNvGrpSpPr/>
          <p:nvPr/>
        </p:nvGrpSpPr>
        <p:grpSpPr>
          <a:xfrm>
            <a:off x="4700920" y="2817236"/>
            <a:ext cx="7049461" cy="3822339"/>
            <a:chOff x="4700920" y="2817236"/>
            <a:chExt cx="7049461" cy="382233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2A4A05-F115-40C9-1CA6-8C943AC0B108}"/>
                </a:ext>
              </a:extLst>
            </p:cNvPr>
            <p:cNvSpPr txBox="1"/>
            <p:nvPr/>
          </p:nvSpPr>
          <p:spPr>
            <a:xfrm>
              <a:off x="4700920" y="2817236"/>
              <a:ext cx="68198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u="sng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Correlation to Review Score Rating:</a:t>
              </a:r>
              <a:endParaRPr lang="LID4096" sz="28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1D5235B-15F9-4973-415E-391055597333}"/>
                </a:ext>
              </a:extLst>
            </p:cNvPr>
            <p:cNvGrpSpPr/>
            <p:nvPr/>
          </p:nvGrpSpPr>
          <p:grpSpPr>
            <a:xfrm>
              <a:off x="4926671" y="3324875"/>
              <a:ext cx="6823710" cy="3314700"/>
              <a:chOff x="4926671" y="3324875"/>
              <a:chExt cx="6823710" cy="331470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F7FEAAC-48ED-71CA-2A6F-B3AB135F2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70000"/>
              </a:blip>
              <a:stretch>
                <a:fillRect/>
              </a:stretch>
            </p:blipFill>
            <p:spPr>
              <a:xfrm>
                <a:off x="4951021" y="3363223"/>
                <a:ext cx="6789421" cy="3266412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4F44B9CE-C5B5-1757-A9F2-954F10C7B48D}"/>
                  </a:ext>
                </a:extLst>
              </p:cNvPr>
              <p:cNvGrpSpPr/>
              <p:nvPr/>
            </p:nvGrpSpPr>
            <p:grpSpPr>
              <a:xfrm>
                <a:off x="4926671" y="3324875"/>
                <a:ext cx="6823710" cy="3314700"/>
                <a:chOff x="5368290" y="3543300"/>
                <a:chExt cx="6823710" cy="3314700"/>
              </a:xfrm>
            </p:grpSpPr>
            <p:pic>
              <p:nvPicPr>
                <p:cNvPr id="18" name="Picture 17" descr="A screenshot of a review score&#10;&#10;Description automatically generated">
                  <a:extLst>
                    <a:ext uri="{FF2B5EF4-FFF2-40B4-BE49-F238E27FC236}">
                      <a16:creationId xmlns:a16="http://schemas.microsoft.com/office/drawing/2014/main" id="{F65D6EE1-A7D1-1F6A-4DDB-BD2DE73DB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5372100" y="3543300"/>
                  <a:ext cx="6819900" cy="3314700"/>
                </a:xfrm>
                <a:prstGeom prst="rect">
                  <a:avLst/>
                </a:prstGeom>
              </p:spPr>
            </p:pic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0E0742B-56F3-3AF4-F990-CD32F57F5C33}"/>
                    </a:ext>
                  </a:extLst>
                </p:cNvPr>
                <p:cNvCxnSpPr/>
                <p:nvPr/>
              </p:nvCxnSpPr>
              <p:spPr>
                <a:xfrm>
                  <a:off x="5372100" y="6004489"/>
                  <a:ext cx="365225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8E32C3DB-D0FB-AE00-63F5-D3573915BF98}"/>
                    </a:ext>
                  </a:extLst>
                </p:cNvPr>
                <p:cNvCxnSpPr/>
                <p:nvPr/>
              </p:nvCxnSpPr>
              <p:spPr>
                <a:xfrm>
                  <a:off x="5372100" y="6450438"/>
                  <a:ext cx="365225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7F9C58D0-11A1-F318-AC37-4E2BACD8F2F9}"/>
                    </a:ext>
                  </a:extLst>
                </p:cNvPr>
                <p:cNvCxnSpPr/>
                <p:nvPr/>
              </p:nvCxnSpPr>
              <p:spPr>
                <a:xfrm>
                  <a:off x="5368290" y="5574594"/>
                  <a:ext cx="365225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5E133EE-E8B1-A756-2FFF-4402C2CFF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72100" y="5135809"/>
                  <a:ext cx="365225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348BC87C-5058-E279-90D5-971D3A7F8F9C}"/>
                    </a:ext>
                  </a:extLst>
                </p:cNvPr>
                <p:cNvCxnSpPr/>
                <p:nvPr/>
              </p:nvCxnSpPr>
              <p:spPr>
                <a:xfrm>
                  <a:off x="5402579" y="4693849"/>
                  <a:ext cx="3652259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C5915EB-AB0D-ADD7-F30B-CED570E371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20549" y="3543300"/>
                  <a:ext cx="0" cy="33147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BFD6164-A9A0-B75A-7488-82532609A287}"/>
                    </a:ext>
                  </a:extLst>
                </p:cNvPr>
                <p:cNvSpPr/>
                <p:nvPr/>
              </p:nvSpPr>
              <p:spPr>
                <a:xfrm>
                  <a:off x="5368290" y="3581936"/>
                  <a:ext cx="6823710" cy="3276064"/>
                </a:xfrm>
                <a:prstGeom prst="rect">
                  <a:avLst/>
                </a:prstGeom>
                <a:noFill/>
                <a:ln>
                  <a:solidFill>
                    <a:srgbClr val="FF6A6A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667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86174-BC67-2F52-BA6C-815FD4024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How to Design a House – Live Home 3D">
            <a:extLst>
              <a:ext uri="{FF2B5EF4-FFF2-40B4-BE49-F238E27FC236}">
                <a16:creationId xmlns:a16="http://schemas.microsoft.com/office/drawing/2014/main" id="{436D52AC-104C-8BC6-EF97-1B29F5AD3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122070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70,000+ Best House Images · 100% Free Download · Pexels Stock Photos">
            <a:extLst>
              <a:ext uri="{FF2B5EF4-FFF2-40B4-BE49-F238E27FC236}">
                <a16:creationId xmlns:a16="http://schemas.microsoft.com/office/drawing/2014/main" id="{B082C473-F2B8-3144-9C9C-83AC698CF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" y="0"/>
            <a:ext cx="1219949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4AB02E8-1482-0C8A-056D-F7FF1860CA2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635794" y="3725732"/>
            <a:ext cx="10753804" cy="1847864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063451E-815F-877A-CD47-DD6162C49CB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>
            <a:off x="635794" y="1110687"/>
            <a:ext cx="10753804" cy="1847864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6029D4-6D23-18A8-121A-88419BE90893}"/>
              </a:ext>
            </a:extLst>
          </p:cNvPr>
          <p:cNvSpPr txBox="1"/>
          <p:nvPr/>
        </p:nvSpPr>
        <p:spPr>
          <a:xfrm>
            <a:off x="2093960" y="399050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First Apartment: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9CA780-C219-017C-751C-92953F9416BC}"/>
              </a:ext>
            </a:extLst>
          </p:cNvPr>
          <p:cNvSpPr txBox="1"/>
          <p:nvPr/>
        </p:nvSpPr>
        <p:spPr>
          <a:xfrm>
            <a:off x="2073990" y="2977690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Second Apartment:</a:t>
            </a:r>
          </a:p>
        </p:txBody>
      </p:sp>
      <p:pic>
        <p:nvPicPr>
          <p:cNvPr id="20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BDA50D73-09FF-3BD5-F555-962DB11069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0DE0A5AA-32D3-B017-7A3D-ADAD92C2BDB8}"/>
              </a:ext>
            </a:extLst>
          </p:cNvPr>
          <p:cNvSpPr/>
          <p:nvPr/>
        </p:nvSpPr>
        <p:spPr>
          <a:xfrm>
            <a:off x="3638696" y="1111081"/>
            <a:ext cx="901787" cy="416209"/>
          </a:xfrm>
          <a:prstGeom prst="leftArrow">
            <a:avLst/>
          </a:prstGeom>
          <a:solidFill>
            <a:srgbClr val="FF6A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FF5A5A"/>
              </a:solidFill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CCA0E82-FC00-E47C-8ACB-3B42FB039C80}"/>
              </a:ext>
            </a:extLst>
          </p:cNvPr>
          <p:cNvSpPr/>
          <p:nvPr/>
        </p:nvSpPr>
        <p:spPr>
          <a:xfrm>
            <a:off x="3638697" y="3725732"/>
            <a:ext cx="901787" cy="416209"/>
          </a:xfrm>
          <a:prstGeom prst="leftArrow">
            <a:avLst/>
          </a:prstGeom>
          <a:solidFill>
            <a:srgbClr val="FF6A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FF5A5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253BC8-5BA7-D0F2-F9B3-99D20C2EE652}"/>
              </a:ext>
            </a:extLst>
          </p:cNvPr>
          <p:cNvSpPr txBox="1"/>
          <p:nvPr/>
        </p:nvSpPr>
        <p:spPr>
          <a:xfrm>
            <a:off x="2796480" y="1207361"/>
            <a:ext cx="739913" cy="25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rgbClr val="373739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</a:rPr>
              <a:t>$</a:t>
            </a:r>
            <a:r>
              <a:rPr lang="en-US" sz="1050" b="1" dirty="0">
                <a:solidFill>
                  <a:srgbClr val="373739"/>
                </a:solidFill>
                <a:highlight>
                  <a:srgbClr val="FFFFFF"/>
                </a:highligh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270.48</a:t>
            </a:r>
            <a:endParaRPr lang="LID4096" sz="1050" b="1" dirty="0">
              <a:solidFill>
                <a:srgbClr val="373739"/>
              </a:solidFill>
              <a:highlight>
                <a:srgbClr val="FFFFFF"/>
              </a:highligh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DE650-71C5-6DA2-5297-C87BF36ADEBC}"/>
              </a:ext>
            </a:extLst>
          </p:cNvPr>
          <p:cNvSpPr txBox="1"/>
          <p:nvPr/>
        </p:nvSpPr>
        <p:spPr>
          <a:xfrm>
            <a:off x="3004184" y="3807240"/>
            <a:ext cx="739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73739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</a:rPr>
              <a:t>$</a:t>
            </a:r>
            <a:r>
              <a:rPr lang="en-US" sz="1100" b="1" dirty="0">
                <a:solidFill>
                  <a:srgbClr val="373739"/>
                </a:solidFill>
                <a:highlight>
                  <a:srgbClr val="FFFFFF"/>
                </a:highligh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433.71</a:t>
            </a:r>
            <a:endParaRPr lang="LID4096" sz="1100" b="1" dirty="0">
              <a:solidFill>
                <a:srgbClr val="373739"/>
              </a:solidFill>
              <a:highlight>
                <a:srgbClr val="FFFFFF"/>
              </a:highligh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51AABC-0308-734E-EC88-FDD931CCABD5}"/>
              </a:ext>
            </a:extLst>
          </p:cNvPr>
          <p:cNvSpPr txBox="1"/>
          <p:nvPr/>
        </p:nvSpPr>
        <p:spPr>
          <a:xfrm>
            <a:off x="2462717" y="3815179"/>
            <a:ext cx="7399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373739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</a:rPr>
              <a:t>$</a:t>
            </a:r>
            <a:r>
              <a:rPr lang="en-US" sz="1100" b="1" dirty="0">
                <a:solidFill>
                  <a:srgbClr val="373739"/>
                </a:solidFill>
                <a:highlight>
                  <a:srgbClr val="FFFFFF"/>
                </a:highligh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356.29</a:t>
            </a:r>
            <a:endParaRPr lang="LID4096" sz="1100" b="1" dirty="0">
              <a:solidFill>
                <a:srgbClr val="373739"/>
              </a:solidFill>
              <a:highlight>
                <a:srgbClr val="FFFFFF"/>
              </a:highligh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4CA7E55-F0FA-B50F-C087-1995C174A0A0}"/>
              </a:ext>
            </a:extLst>
          </p:cNvPr>
          <p:cNvSpPr/>
          <p:nvPr/>
        </p:nvSpPr>
        <p:spPr>
          <a:xfrm>
            <a:off x="3085413" y="3931248"/>
            <a:ext cx="577453" cy="18000"/>
          </a:xfrm>
          <a:prstGeom prst="rect">
            <a:avLst/>
          </a:prstGeom>
          <a:solidFill>
            <a:srgbClr val="3737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3737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3316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7604F-75F7-9A6C-B7BF-9928DF4FF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7" name="Picture 2" descr="A generated image based on your input prompt">
            <a:extLst>
              <a:ext uri="{FF2B5EF4-FFF2-40B4-BE49-F238E27FC236}">
                <a16:creationId xmlns:a16="http://schemas.microsoft.com/office/drawing/2014/main" id="{1E3ECC28-0E6A-4A4A-51A8-968C3966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005" y="0"/>
            <a:ext cx="9455084" cy="6966726"/>
          </a:xfrm>
          <a:prstGeom prst="parallelogram">
            <a:avLst>
              <a:gd name="adj" fmla="val 1979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heapest House in The World: Where is the cheapest country to buy a house?">
            <a:extLst>
              <a:ext uri="{FF2B5EF4-FFF2-40B4-BE49-F238E27FC236}">
                <a16:creationId xmlns:a16="http://schemas.microsoft.com/office/drawing/2014/main" id="{9E1AB1C4-D6CC-D1F1-FAB5-9F221EA6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5100" y="-11142"/>
            <a:ext cx="9620250" cy="6968343"/>
          </a:xfrm>
          <a:prstGeom prst="parallelogram">
            <a:avLst>
              <a:gd name="adj" fmla="val 2800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A2C1EB05-FBD7-2A37-BED9-3EC470C05A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961446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The Story Behind the Iconic Photograph of 11 Construction Workers Lunching  840 Feet Above New York City (1932) | Open Culture">
            <a:extLst>
              <a:ext uri="{FF2B5EF4-FFF2-40B4-BE49-F238E27FC236}">
                <a16:creationId xmlns:a16="http://schemas.microsoft.com/office/drawing/2014/main" id="{7EDB7648-C31A-C9D4-155E-8CFF36ECF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" y="-8119"/>
            <a:ext cx="12176912" cy="6867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6F3F07A-7D63-B1CF-AE42-AC7E52D366D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815582" y="2723007"/>
            <a:ext cx="5589395" cy="3421435"/>
          </a:xfrm>
          <a:prstGeom prst="rect">
            <a:avLst/>
          </a:prstGeom>
          <a:ln>
            <a:solidFill>
              <a:srgbClr val="FF6A6A"/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355FD6-7BD1-4AE4-8E10-29D8199F57C1}"/>
              </a:ext>
            </a:extLst>
          </p:cNvPr>
          <p:cNvSpPr/>
          <p:nvPr/>
        </p:nvSpPr>
        <p:spPr>
          <a:xfrm>
            <a:off x="3039760" y="2954947"/>
            <a:ext cx="1734651" cy="2798763"/>
          </a:xfrm>
          <a:prstGeom prst="rect">
            <a:avLst/>
          </a:prstGeom>
          <a:solidFill>
            <a:srgbClr val="00B0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3DED5FEB-7961-688C-1D48-FD7115C7783E}"/>
              </a:ext>
            </a:extLst>
          </p:cNvPr>
          <p:cNvSpPr/>
          <p:nvPr/>
        </p:nvSpPr>
        <p:spPr>
          <a:xfrm flipH="1" flipV="1">
            <a:off x="3242075" y="3636395"/>
            <a:ext cx="95787" cy="97810"/>
          </a:xfrm>
          <a:prstGeom prst="flowChartConnector">
            <a:avLst/>
          </a:prstGeom>
          <a:solidFill>
            <a:srgbClr val="00B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C0000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B0089E-58F2-139D-DAA2-004F21010E39}"/>
              </a:ext>
            </a:extLst>
          </p:cNvPr>
          <p:cNvCxnSpPr>
            <a:cxnSpLocks/>
          </p:cNvCxnSpPr>
          <p:nvPr/>
        </p:nvCxnSpPr>
        <p:spPr>
          <a:xfrm>
            <a:off x="3290231" y="2954947"/>
            <a:ext cx="0" cy="2781300"/>
          </a:xfrm>
          <a:prstGeom prst="line">
            <a:avLst/>
          </a:prstGeom>
          <a:ln w="15875">
            <a:solidFill>
              <a:srgbClr val="FF6A6A"/>
            </a:solidFill>
            <a:prstDash val="dash"/>
            <a:head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419DB2-08E2-E714-3AE2-2E28A7225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6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0F206B99-DDB9-7C91-2DD9-3E6254ED8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137A8DF-BC36-F0A9-46C4-AAC0BA4CEF69}"/>
              </a:ext>
            </a:extLst>
          </p:cNvPr>
          <p:cNvSpPr txBox="1"/>
          <p:nvPr/>
        </p:nvSpPr>
        <p:spPr>
          <a:xfrm>
            <a:off x="722815" y="581790"/>
            <a:ext cx="61423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Which price group will give you the best value?</a:t>
            </a:r>
            <a:endParaRPr lang="LID4096" sz="3600" b="1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" descr="A generated image based on your input prompt">
            <a:extLst>
              <a:ext uri="{FF2B5EF4-FFF2-40B4-BE49-F238E27FC236}">
                <a16:creationId xmlns:a16="http://schemas.microsoft.com/office/drawing/2014/main" id="{58CE7AB4-8B67-E239-4C61-018D6644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62" y="3192123"/>
            <a:ext cx="4736774" cy="3665877"/>
          </a:xfrm>
          <a:prstGeom prst="parallelogram">
            <a:avLst>
              <a:gd name="adj" fmla="val 15628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apest House in The World: Where is the cheapest country to buy a house?">
            <a:extLst>
              <a:ext uri="{FF2B5EF4-FFF2-40B4-BE49-F238E27FC236}">
                <a16:creationId xmlns:a16="http://schemas.microsoft.com/office/drawing/2014/main" id="{3C2946A8-0726-A5F6-8851-D169C8B9C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912" y="-41618"/>
            <a:ext cx="4619088" cy="3261467"/>
          </a:xfrm>
          <a:prstGeom prst="parallelogram">
            <a:avLst>
              <a:gd name="adj" fmla="val 13218"/>
            </a:avLst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830038-4480-23F2-7BE2-1F404C9B0C85}"/>
              </a:ext>
            </a:extLst>
          </p:cNvPr>
          <p:cNvSpPr txBox="1"/>
          <p:nvPr/>
        </p:nvSpPr>
        <p:spPr>
          <a:xfrm>
            <a:off x="5024882" y="3607133"/>
            <a:ext cx="49506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Prices are per night</a:t>
            </a:r>
            <a:endParaRPr lang="LID4096" sz="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446440-1E9E-B805-8D9C-C643F2F4B700}"/>
              </a:ext>
            </a:extLst>
          </p:cNvPr>
          <p:cNvSpPr txBox="1"/>
          <p:nvPr/>
        </p:nvSpPr>
        <p:spPr>
          <a:xfrm>
            <a:off x="5375539" y="2961291"/>
            <a:ext cx="1821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90$ - 99$</a:t>
            </a:r>
            <a:endParaRPr lang="LID4096" sz="9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DAA2A3-C614-5D7F-585E-66FB8DEB17F1}"/>
              </a:ext>
            </a:extLst>
          </p:cNvPr>
          <p:cNvSpPr txBox="1"/>
          <p:nvPr/>
        </p:nvSpPr>
        <p:spPr>
          <a:xfrm>
            <a:off x="5374062" y="3166078"/>
            <a:ext cx="1821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350$ - 999$</a:t>
            </a:r>
            <a:endParaRPr lang="LID4096" sz="900" b="1" dirty="0">
              <a:solidFill>
                <a:schemeClr val="bg1"/>
              </a:solidFill>
            </a:endParaRPr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F57935E5-F65C-B95D-04C2-D5804F44043D}"/>
              </a:ext>
            </a:extLst>
          </p:cNvPr>
          <p:cNvSpPr/>
          <p:nvPr/>
        </p:nvSpPr>
        <p:spPr>
          <a:xfrm flipH="1" flipV="1">
            <a:off x="5286363" y="3219849"/>
            <a:ext cx="126716" cy="129392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C00000"/>
              </a:solidFill>
            </a:endParaRPr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EA38402F-D4C3-E4DA-023E-484E0C23786E}"/>
              </a:ext>
            </a:extLst>
          </p:cNvPr>
          <p:cNvSpPr/>
          <p:nvPr/>
        </p:nvSpPr>
        <p:spPr>
          <a:xfrm flipH="1" flipV="1">
            <a:off x="5286363" y="3029695"/>
            <a:ext cx="126716" cy="129392"/>
          </a:xfrm>
          <a:prstGeom prst="flowChartConnector">
            <a:avLst/>
          </a:prstGeom>
          <a:solidFill>
            <a:srgbClr val="00B05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C0000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75D164-19CA-EF18-5C03-525000CE2EA0}"/>
              </a:ext>
            </a:extLst>
          </p:cNvPr>
          <p:cNvSpPr/>
          <p:nvPr/>
        </p:nvSpPr>
        <p:spPr>
          <a:xfrm>
            <a:off x="5291270" y="3402752"/>
            <a:ext cx="114666" cy="203059"/>
          </a:xfrm>
          <a:prstGeom prst="rect">
            <a:avLst/>
          </a:prstGeom>
          <a:solidFill>
            <a:srgbClr val="00B05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601954-0DB1-6622-FE93-52045C84984E}"/>
              </a:ext>
            </a:extLst>
          </p:cNvPr>
          <p:cNvSpPr txBox="1"/>
          <p:nvPr/>
        </p:nvSpPr>
        <p:spPr>
          <a:xfrm>
            <a:off x="5372981" y="3378438"/>
            <a:ext cx="1821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</a:rPr>
              <a:t>80$ - 165$</a:t>
            </a:r>
            <a:endParaRPr lang="LID4096" sz="900" b="1" dirty="0">
              <a:solidFill>
                <a:schemeClr val="bg1"/>
              </a:solidFill>
            </a:endParaRPr>
          </a:p>
        </p:txBody>
      </p:sp>
      <p:sp>
        <p:nvSpPr>
          <p:cNvPr id="33" name="Flowchart: Connector 32">
            <a:extLst>
              <a:ext uri="{FF2B5EF4-FFF2-40B4-BE49-F238E27FC236}">
                <a16:creationId xmlns:a16="http://schemas.microsoft.com/office/drawing/2014/main" id="{B3405F21-9E88-27C2-C799-B4C74B277473}"/>
              </a:ext>
            </a:extLst>
          </p:cNvPr>
          <p:cNvSpPr/>
          <p:nvPr/>
        </p:nvSpPr>
        <p:spPr>
          <a:xfrm flipH="1" flipV="1">
            <a:off x="6198219" y="5377261"/>
            <a:ext cx="126716" cy="129392"/>
          </a:xfrm>
          <a:prstGeom prst="flowChartConnector">
            <a:avLst/>
          </a:prstGeom>
          <a:solidFill>
            <a:srgbClr val="FF0000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95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The slender skyscrapers changing New York's skyline | CNN">
            <a:extLst>
              <a:ext uri="{FF2B5EF4-FFF2-40B4-BE49-F238E27FC236}">
                <a16:creationId xmlns:a16="http://schemas.microsoft.com/office/drawing/2014/main" id="{2BEA18AB-4FA7-2746-C059-8A503C71A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7622" y="2657"/>
            <a:ext cx="12388363" cy="687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BA750255-9B27-1588-D240-CFED19AD7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CF88D0-AA5B-D731-96F2-A292D85443FF}"/>
              </a:ext>
            </a:extLst>
          </p:cNvPr>
          <p:cNvSpPr txBox="1"/>
          <p:nvPr/>
        </p:nvSpPr>
        <p:spPr>
          <a:xfrm>
            <a:off x="336771" y="2392958"/>
            <a:ext cx="3186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Bottom 5</a:t>
            </a:r>
            <a:endParaRPr lang="LID4096" sz="24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368BAF-FC16-EA54-D50B-A3FA2C58C6AD}"/>
              </a:ext>
            </a:extLst>
          </p:cNvPr>
          <p:cNvSpPr txBox="1"/>
          <p:nvPr/>
        </p:nvSpPr>
        <p:spPr>
          <a:xfrm>
            <a:off x="6476006" y="2350607"/>
            <a:ext cx="3186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Top 5</a:t>
            </a:r>
            <a:endParaRPr lang="LID4096" sz="2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F83C6F-F2FD-9DFC-74E4-F93F777A7D3A}"/>
              </a:ext>
            </a:extLst>
          </p:cNvPr>
          <p:cNvSpPr txBox="1"/>
          <p:nvPr/>
        </p:nvSpPr>
        <p:spPr>
          <a:xfrm>
            <a:off x="2643039" y="528876"/>
            <a:ext cx="670955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Overall Rating for Different Property Type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6CD57F-32A1-0AD2-17CF-E43F5D62199D}"/>
              </a:ext>
            </a:extLst>
          </p:cNvPr>
          <p:cNvGrpSpPr/>
          <p:nvPr/>
        </p:nvGrpSpPr>
        <p:grpSpPr>
          <a:xfrm>
            <a:off x="6572258" y="2876550"/>
            <a:ext cx="5787613" cy="3516001"/>
            <a:chOff x="6927248" y="3363579"/>
            <a:chExt cx="5432623" cy="30289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6F2197-CC44-D6BD-88EB-8EF99E76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9000"/>
            </a:blip>
            <a:stretch>
              <a:fillRect/>
            </a:stretch>
          </p:blipFill>
          <p:spPr>
            <a:xfrm>
              <a:off x="6927248" y="3363579"/>
              <a:ext cx="4905411" cy="3028972"/>
            </a:xfrm>
            <a:prstGeom prst="rect">
              <a:avLst/>
            </a:prstGeom>
            <a:ln>
              <a:solidFill>
                <a:srgbClr val="FF6A6A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A51C27-DFCB-EBD3-6A1E-A19CE5219DBB}"/>
                </a:ext>
              </a:extLst>
            </p:cNvPr>
            <p:cNvSpPr txBox="1"/>
            <p:nvPr/>
          </p:nvSpPr>
          <p:spPr>
            <a:xfrm>
              <a:off x="10777813" y="4049485"/>
              <a:ext cx="1582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95.88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2B08B9-B24C-1385-E6CD-ED01E0871D39}"/>
                </a:ext>
              </a:extLst>
            </p:cNvPr>
            <p:cNvSpPr txBox="1"/>
            <p:nvPr/>
          </p:nvSpPr>
          <p:spPr>
            <a:xfrm>
              <a:off x="10014182" y="4137474"/>
              <a:ext cx="62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94.73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6EB463-A80D-B92D-5B6F-3165B4103A4E}"/>
                </a:ext>
              </a:extLst>
            </p:cNvPr>
            <p:cNvSpPr txBox="1"/>
            <p:nvPr/>
          </p:nvSpPr>
          <p:spPr>
            <a:xfrm>
              <a:off x="9252181" y="4151989"/>
              <a:ext cx="7620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94.39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5BA41C-29A8-771C-8D66-6053EAF2CB93}"/>
                </a:ext>
              </a:extLst>
            </p:cNvPr>
            <p:cNvSpPr txBox="1"/>
            <p:nvPr/>
          </p:nvSpPr>
          <p:spPr>
            <a:xfrm>
              <a:off x="8490069" y="4173758"/>
              <a:ext cx="6191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94.13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4B79E4-C4D6-694D-A07E-880A74C39549}"/>
                </a:ext>
              </a:extLst>
            </p:cNvPr>
            <p:cNvSpPr txBox="1"/>
            <p:nvPr/>
          </p:nvSpPr>
          <p:spPr>
            <a:xfrm>
              <a:off x="7734234" y="4233657"/>
              <a:ext cx="669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92.38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06A58F-9EC9-5B60-468D-C24D697117F3}"/>
              </a:ext>
            </a:extLst>
          </p:cNvPr>
          <p:cNvGrpSpPr/>
          <p:nvPr/>
        </p:nvGrpSpPr>
        <p:grpSpPr>
          <a:xfrm>
            <a:off x="406968" y="2876550"/>
            <a:ext cx="5322476" cy="3516001"/>
            <a:chOff x="406968" y="3363579"/>
            <a:chExt cx="4857786" cy="30289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866102A-1C74-C472-D38D-1B253441F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9000"/>
            </a:blip>
            <a:stretch>
              <a:fillRect/>
            </a:stretch>
          </p:blipFill>
          <p:spPr>
            <a:xfrm>
              <a:off x="406968" y="3363579"/>
              <a:ext cx="4857786" cy="3028972"/>
            </a:xfrm>
            <a:prstGeom prst="rect">
              <a:avLst/>
            </a:prstGeom>
            <a:ln>
              <a:solidFill>
                <a:srgbClr val="FF6A6A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D1106B-CA56-D050-B5DE-E056EC08A8B1}"/>
                </a:ext>
              </a:extLst>
            </p:cNvPr>
            <p:cNvSpPr txBox="1"/>
            <p:nvPr/>
          </p:nvSpPr>
          <p:spPr>
            <a:xfrm>
              <a:off x="1939704" y="4634316"/>
              <a:ext cx="62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88.35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A032C0-5EA1-CFE2-A8B7-2CE3E2CDB6CF}"/>
                </a:ext>
              </a:extLst>
            </p:cNvPr>
            <p:cNvSpPr txBox="1"/>
            <p:nvPr/>
          </p:nvSpPr>
          <p:spPr>
            <a:xfrm>
              <a:off x="2703307" y="4537230"/>
              <a:ext cx="62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89.66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DFB428-8AC8-4754-D11C-15F640AC7B00}"/>
                </a:ext>
              </a:extLst>
            </p:cNvPr>
            <p:cNvSpPr txBox="1"/>
            <p:nvPr/>
          </p:nvSpPr>
          <p:spPr>
            <a:xfrm>
              <a:off x="4278103" y="4413855"/>
              <a:ext cx="62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91.0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7AF687-069C-17C2-775D-694AD60D8DAC}"/>
                </a:ext>
              </a:extLst>
            </p:cNvPr>
            <p:cNvSpPr txBox="1"/>
            <p:nvPr/>
          </p:nvSpPr>
          <p:spPr>
            <a:xfrm>
              <a:off x="3516105" y="4486428"/>
              <a:ext cx="62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90.0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42CCAD-A538-9A03-A054-05668548229E}"/>
                </a:ext>
              </a:extLst>
            </p:cNvPr>
            <p:cNvSpPr txBox="1"/>
            <p:nvPr/>
          </p:nvSpPr>
          <p:spPr>
            <a:xfrm>
              <a:off x="1176198" y="4725051"/>
              <a:ext cx="6206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87.14</a:t>
              </a:r>
              <a:endParaRPr lang="LID4096" sz="1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13314" name="Picture 2" descr="Hostel - Wikipedia">
            <a:extLst>
              <a:ext uri="{FF2B5EF4-FFF2-40B4-BE49-F238E27FC236}">
                <a16:creationId xmlns:a16="http://schemas.microsoft.com/office/drawing/2014/main" id="{E2251625-502E-0890-EBEC-7C41377E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026" y="544037"/>
            <a:ext cx="2894946" cy="1847850"/>
          </a:xfrm>
          <a:prstGeom prst="parallelogram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SUITE GUEST BEDROOM - INTERIOR DESIGN - :: Behance">
            <a:extLst>
              <a:ext uri="{FF2B5EF4-FFF2-40B4-BE49-F238E27FC236}">
                <a16:creationId xmlns:a16="http://schemas.microsoft.com/office/drawing/2014/main" id="{41ADF1FE-32BE-BFE4-B4F4-D801E80CB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797" y="550284"/>
            <a:ext cx="3044837" cy="1831029"/>
          </a:xfrm>
          <a:prstGeom prst="parallelogram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58272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4BF29-92B3-5829-D28D-D356C92CE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C44A481-A351-A9C3-ABD8-4B754E4393A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6096000" y="-190499"/>
            <a:ext cx="6181725" cy="7048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CF2A0D-A580-31F9-A6AE-8E787EBB22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86716" y="-66862"/>
            <a:ext cx="6175318" cy="6924862"/>
          </a:xfrm>
          <a:prstGeom prst="rect">
            <a:avLst/>
          </a:prstGeom>
        </p:spPr>
      </p:pic>
      <p:pic>
        <p:nvPicPr>
          <p:cNvPr id="14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DE30BE39-FFF3-509D-4776-81BBD9FE4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BA333D5-E88C-222B-F6D2-467982BFD322}"/>
              </a:ext>
            </a:extLst>
          </p:cNvPr>
          <p:cNvSpPr txBox="1"/>
          <p:nvPr/>
        </p:nvSpPr>
        <p:spPr>
          <a:xfrm>
            <a:off x="3102645" y="734929"/>
            <a:ext cx="600151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Average Overall Rating for Different Number of Bedrooms &amp; Bathrooms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F7C6A3-432F-E4B3-69E7-28E7E58401DD}"/>
              </a:ext>
            </a:extLst>
          </p:cNvPr>
          <p:cNvSpPr txBox="1"/>
          <p:nvPr/>
        </p:nvSpPr>
        <p:spPr>
          <a:xfrm>
            <a:off x="0" y="1916292"/>
            <a:ext cx="31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Bottom 5</a:t>
            </a:r>
            <a:endParaRPr lang="LID4096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F96CFD-7BDB-D0D0-B4B7-FC6969F8CCD4}"/>
              </a:ext>
            </a:extLst>
          </p:cNvPr>
          <p:cNvSpPr txBox="1"/>
          <p:nvPr/>
        </p:nvSpPr>
        <p:spPr>
          <a:xfrm>
            <a:off x="6236588" y="1949778"/>
            <a:ext cx="31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Top 5</a:t>
            </a:r>
            <a:endParaRPr lang="LID4096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1C5674-34BE-8A42-5EF5-777D4AEA4131}"/>
              </a:ext>
            </a:extLst>
          </p:cNvPr>
          <p:cNvGrpSpPr/>
          <p:nvPr/>
        </p:nvGrpSpPr>
        <p:grpSpPr>
          <a:xfrm>
            <a:off x="114409" y="2347472"/>
            <a:ext cx="5859497" cy="4386831"/>
            <a:chOff x="15088" y="2471168"/>
            <a:chExt cx="5859497" cy="4386831"/>
          </a:xfrm>
        </p:grpSpPr>
        <p:pic>
          <p:nvPicPr>
            <p:cNvPr id="5" name="Picture 4" descr="A graph of a number of red and pink bars&#10;&#10;Description automatically generated with medium confidence">
              <a:extLst>
                <a:ext uri="{FF2B5EF4-FFF2-40B4-BE49-F238E27FC236}">
                  <a16:creationId xmlns:a16="http://schemas.microsoft.com/office/drawing/2014/main" id="{9C786A7F-D7D5-1543-ACA0-DFD68F8BC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tretch>
              <a:fillRect/>
            </a:stretch>
          </p:blipFill>
          <p:spPr>
            <a:xfrm>
              <a:off x="15088" y="2471168"/>
              <a:ext cx="5859497" cy="4386831"/>
            </a:xfrm>
            <a:prstGeom prst="rect">
              <a:avLst/>
            </a:prstGeom>
            <a:ln>
              <a:solidFill>
                <a:srgbClr val="FF6A6A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D5A89D2-FEFD-D9F1-F020-3B134D0961F9}"/>
                </a:ext>
              </a:extLst>
            </p:cNvPr>
            <p:cNvSpPr txBox="1"/>
            <p:nvPr/>
          </p:nvSpPr>
          <p:spPr>
            <a:xfrm>
              <a:off x="1010430" y="5210213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86.61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60CB120-6CF5-A19E-CEAB-9173213C8064}"/>
                </a:ext>
              </a:extLst>
            </p:cNvPr>
            <p:cNvSpPr txBox="1"/>
            <p:nvPr/>
          </p:nvSpPr>
          <p:spPr>
            <a:xfrm>
              <a:off x="1940337" y="4970183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87.91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13A4EF-2D5A-3B95-98CD-B2B159A6C0BA}"/>
                </a:ext>
              </a:extLst>
            </p:cNvPr>
            <p:cNvSpPr txBox="1"/>
            <p:nvPr/>
          </p:nvSpPr>
          <p:spPr>
            <a:xfrm>
              <a:off x="2870244" y="4933214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88.12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8AA2E52-2FA0-33C4-D894-594961AB5025}"/>
                </a:ext>
              </a:extLst>
            </p:cNvPr>
            <p:cNvSpPr txBox="1"/>
            <p:nvPr/>
          </p:nvSpPr>
          <p:spPr>
            <a:xfrm>
              <a:off x="3816976" y="4602376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89.79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8DF424-739E-315D-89EA-71ACE8D51F8B}"/>
                </a:ext>
              </a:extLst>
            </p:cNvPr>
            <p:cNvSpPr txBox="1"/>
            <p:nvPr/>
          </p:nvSpPr>
          <p:spPr>
            <a:xfrm>
              <a:off x="4803766" y="4602376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89.8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FA2A871-BE8F-9A70-8B3A-2C223640A2ED}"/>
              </a:ext>
            </a:extLst>
          </p:cNvPr>
          <p:cNvGrpSpPr/>
          <p:nvPr/>
        </p:nvGrpSpPr>
        <p:grpSpPr>
          <a:xfrm>
            <a:off x="6208998" y="2347472"/>
            <a:ext cx="5859497" cy="4366645"/>
            <a:chOff x="6332503" y="2491354"/>
            <a:chExt cx="5859497" cy="4366645"/>
          </a:xfrm>
        </p:grpSpPr>
        <p:pic>
          <p:nvPicPr>
            <p:cNvPr id="3" name="Picture 2" descr="A graph of different colored bars&#10;&#10;Description automatically generated">
              <a:extLst>
                <a:ext uri="{FF2B5EF4-FFF2-40B4-BE49-F238E27FC236}">
                  <a16:creationId xmlns:a16="http://schemas.microsoft.com/office/drawing/2014/main" id="{A856B138-D96C-C55D-ED1F-E74FFEA38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3000"/>
            </a:blip>
            <a:stretch>
              <a:fillRect/>
            </a:stretch>
          </p:blipFill>
          <p:spPr>
            <a:xfrm>
              <a:off x="6332503" y="2491354"/>
              <a:ext cx="5859497" cy="4366645"/>
            </a:xfrm>
            <a:prstGeom prst="rect">
              <a:avLst/>
            </a:prstGeom>
            <a:ln>
              <a:solidFill>
                <a:srgbClr val="FF6A6A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7CECBD-F828-A11F-150C-A6E3850D3C8A}"/>
                </a:ext>
              </a:extLst>
            </p:cNvPr>
            <p:cNvSpPr txBox="1"/>
            <p:nvPr/>
          </p:nvSpPr>
          <p:spPr>
            <a:xfrm>
              <a:off x="7323204" y="3877289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93.8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1C6568-D9EB-50E2-BCAE-54060D78850F}"/>
                </a:ext>
              </a:extLst>
            </p:cNvPr>
            <p:cNvSpPr txBox="1"/>
            <p:nvPr/>
          </p:nvSpPr>
          <p:spPr>
            <a:xfrm>
              <a:off x="8213437" y="3539172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95.69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9FA886-568A-8376-1C52-4393647FD790}"/>
                </a:ext>
              </a:extLst>
            </p:cNvPr>
            <p:cNvSpPr txBox="1"/>
            <p:nvPr/>
          </p:nvSpPr>
          <p:spPr>
            <a:xfrm>
              <a:off x="9166525" y="3451747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95.97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FFD11B-0C07-3A3D-8F8D-60467A81F056}"/>
                </a:ext>
              </a:extLst>
            </p:cNvPr>
            <p:cNvSpPr txBox="1"/>
            <p:nvPr/>
          </p:nvSpPr>
          <p:spPr>
            <a:xfrm>
              <a:off x="10110940" y="3451747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96.05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8126CA6-FC06-1642-EE6F-5D6CF27A6874}"/>
                </a:ext>
              </a:extLst>
            </p:cNvPr>
            <p:cNvSpPr txBox="1"/>
            <p:nvPr/>
          </p:nvSpPr>
          <p:spPr>
            <a:xfrm>
              <a:off x="11055355" y="3429000"/>
              <a:ext cx="595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96.19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5A18CD8-F7FA-F706-604A-0C9D96BEB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62189" y="480700"/>
            <a:ext cx="2619375" cy="1743075"/>
          </a:xfrm>
          <a:prstGeom prst="parallelogram">
            <a:avLst/>
          </a:prstGeom>
          <a:effectLst>
            <a:softEdge rad="31750"/>
          </a:effectLst>
        </p:spPr>
      </p:pic>
      <p:pic>
        <p:nvPicPr>
          <p:cNvPr id="13314" name="Picture 2" descr="Inside a Sky-High $63 Million Penthouse Set 1,000 Feet Over New York City">
            <a:extLst>
              <a:ext uri="{FF2B5EF4-FFF2-40B4-BE49-F238E27FC236}">
                <a16:creationId xmlns:a16="http://schemas.microsoft.com/office/drawing/2014/main" id="{CDBE9AE1-D35E-709B-2B3A-144E0D99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931" y="604397"/>
            <a:ext cx="2847975" cy="1600200"/>
          </a:xfrm>
          <a:prstGeom prst="parallelogram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701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8444B066-0247-BA2E-5DF1-32849AB09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878" y="-1"/>
            <a:ext cx="12225878" cy="687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497769D-B129-C1D1-7A5A-9A4B88800D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0"/>
          </a:blip>
          <a:srcRect t="2230"/>
          <a:stretch/>
        </p:blipFill>
        <p:spPr>
          <a:xfrm>
            <a:off x="706899" y="-22911007"/>
            <a:ext cx="28242705" cy="324226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AF46FE-45FE-7142-CDC0-C6979A62E1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553" y="1464326"/>
            <a:ext cx="5281447" cy="4965049"/>
          </a:xfrm>
          <a:prstGeom prst="rect">
            <a:avLst/>
          </a:prstGeom>
          <a:ln>
            <a:solidFill>
              <a:srgbClr val="FF6A6A"/>
            </a:solidFill>
          </a:ln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D8BF0-16A6-9A06-805E-D770EA009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39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5298B6C9-2D35-8541-A38E-1BBF5D5923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6411C5-BA78-CD21-83A3-93D0FF983CA3}"/>
              </a:ext>
            </a:extLst>
          </p:cNvPr>
          <p:cNvSpPr txBox="1"/>
          <p:nvPr/>
        </p:nvSpPr>
        <p:spPr>
          <a:xfrm>
            <a:off x="776170" y="416778"/>
            <a:ext cx="535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Neighborhoods with the best average Review Scores Location</a:t>
            </a:r>
            <a:endParaRPr lang="LID4096" sz="2400" b="1" u="sn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6676E-CD8A-6DE3-A662-B3B959246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011" y="426303"/>
            <a:ext cx="5388292" cy="6032959"/>
          </a:xfrm>
          <a:prstGeom prst="round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283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6A9E3A34-3B89-E4E3-8988-BC20CBCDE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1416BB-EFE6-C2EA-F1E3-FDF3F48746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00" y="11913"/>
            <a:ext cx="12191998" cy="685799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472F540-139E-F0C4-DD68-B7AA8233EA7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81" y="1032106"/>
            <a:ext cx="10753804" cy="1847864"/>
          </a:xfrm>
          <a:prstGeom prst="rect">
            <a:avLst/>
          </a:prstGeom>
          <a:solidFill>
            <a:schemeClr val="bg1"/>
          </a:solidFill>
          <a:ln w="6350">
            <a:solidFill>
              <a:srgbClr val="FF6A6A"/>
            </a:solidFill>
          </a:ln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750C2E-403A-11C9-46C7-8D875C976C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6380"/>
          <a:stretch/>
        </p:blipFill>
        <p:spPr>
          <a:xfrm>
            <a:off x="650081" y="3647152"/>
            <a:ext cx="10753804" cy="1847864"/>
          </a:xfrm>
          <a:prstGeom prst="rect">
            <a:avLst/>
          </a:prstGeom>
          <a:ln w="6350">
            <a:solidFill>
              <a:srgbClr val="FF6A6A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E14240-4F67-9716-629E-9109DC394DE8}"/>
              </a:ext>
            </a:extLst>
          </p:cNvPr>
          <p:cNvSpPr txBox="1"/>
          <p:nvPr/>
        </p:nvSpPr>
        <p:spPr>
          <a:xfrm>
            <a:off x="2088277" y="334396"/>
            <a:ext cx="8437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First Apartment: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6B16C-11BF-37F7-545C-8A93CE379000}"/>
              </a:ext>
            </a:extLst>
          </p:cNvPr>
          <p:cNvSpPr txBox="1"/>
          <p:nvPr/>
        </p:nvSpPr>
        <p:spPr>
          <a:xfrm>
            <a:off x="2088277" y="2901664"/>
            <a:ext cx="9149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Second Apartment: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0DDFFEAC-254B-F5BF-8145-E2BDC3461A66}"/>
              </a:ext>
            </a:extLst>
          </p:cNvPr>
          <p:cNvSpPr/>
          <p:nvPr/>
        </p:nvSpPr>
        <p:spPr>
          <a:xfrm>
            <a:off x="3355441" y="1263443"/>
            <a:ext cx="901787" cy="416209"/>
          </a:xfrm>
          <a:prstGeom prst="leftArrow">
            <a:avLst/>
          </a:prstGeom>
          <a:solidFill>
            <a:srgbClr val="FF6A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>
              <a:solidFill>
                <a:srgbClr val="FF5A5A"/>
              </a:solidFill>
            </a:endParaRP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998007BD-562B-0442-E622-8FBC5C5A3F6A}"/>
              </a:ext>
            </a:extLst>
          </p:cNvPr>
          <p:cNvSpPr/>
          <p:nvPr/>
        </p:nvSpPr>
        <p:spPr>
          <a:xfrm>
            <a:off x="3360463" y="3894636"/>
            <a:ext cx="901787" cy="416209"/>
          </a:xfrm>
          <a:prstGeom prst="leftArrow">
            <a:avLst/>
          </a:prstGeom>
          <a:solidFill>
            <a:srgbClr val="FF6A6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B8BFF2F9-0525-F86B-EDAF-720202155D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E7A96-A16A-2562-20E5-DAFAA26986E5}"/>
              </a:ext>
            </a:extLst>
          </p:cNvPr>
          <p:cNvSpPr txBox="1"/>
          <p:nvPr/>
        </p:nvSpPr>
        <p:spPr>
          <a:xfrm>
            <a:off x="2696232" y="1140454"/>
            <a:ext cx="1521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</a:rPr>
              <a:t>$</a:t>
            </a:r>
            <a:r>
              <a:rPr lang="he-IL" sz="1050" b="1" dirty="0">
                <a:solidFill>
                  <a:schemeClr val="bg1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</a:rPr>
              <a:t>124.34</a:t>
            </a:r>
            <a:endParaRPr lang="LID4096" sz="1050" b="1" dirty="0">
              <a:solidFill>
                <a:schemeClr val="bg1"/>
              </a:solidFill>
              <a:highlight>
                <a:srgbClr val="FFFFFF"/>
              </a:highlight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899C6F-884D-F180-10FD-407EF5150F70}"/>
              </a:ext>
            </a:extLst>
          </p:cNvPr>
          <p:cNvSpPr txBox="1"/>
          <p:nvPr/>
        </p:nvSpPr>
        <p:spPr>
          <a:xfrm>
            <a:off x="2708398" y="3767678"/>
            <a:ext cx="7486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highlight>
                  <a:srgbClr val="FFFFFF"/>
                </a:highlight>
                <a:latin typeface="Tahoma" panose="020B0604030504040204" pitchFamily="34" charset="0"/>
                <a:ea typeface="Tahoma" panose="020B0604030504040204" pitchFamily="34" charset="0"/>
              </a:rPr>
              <a:t>$</a:t>
            </a:r>
            <a:r>
              <a:rPr lang="he-IL" sz="1050" b="1" dirty="0">
                <a:solidFill>
                  <a:schemeClr val="bg1"/>
                </a:solidFill>
                <a:highlight>
                  <a:srgbClr val="FFFFFF"/>
                </a:highligh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12</a:t>
            </a:r>
            <a:r>
              <a:rPr lang="en-US" sz="1050" b="1" dirty="0">
                <a:solidFill>
                  <a:schemeClr val="bg1"/>
                </a:solidFill>
                <a:highlight>
                  <a:srgbClr val="FFFFFF"/>
                </a:highlight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6.85</a:t>
            </a:r>
            <a:endParaRPr lang="LID4096" sz="1050" b="1" dirty="0">
              <a:solidFill>
                <a:schemeClr val="bg1"/>
              </a:solidFill>
              <a:highlight>
                <a:srgbClr val="FFFFFF"/>
              </a:highlight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36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  <p:bldP spid="2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9646D8-F340-E20C-FC42-B4C7BABB4B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-16495367" y="-5101389"/>
            <a:ext cx="38741684" cy="15276333"/>
          </a:xfrm>
          <a:prstGeom prst="rect">
            <a:avLst/>
          </a:prstGeom>
        </p:spPr>
      </p:pic>
      <p:pic>
        <p:nvPicPr>
          <p:cNvPr id="6146" name="Picture 2" descr="5 Must-See Sights in New York | Manhattan Times Square Blog">
            <a:extLst>
              <a:ext uri="{FF2B5EF4-FFF2-40B4-BE49-F238E27FC236}">
                <a16:creationId xmlns:a16="http://schemas.microsoft.com/office/drawing/2014/main" id="{BE1EB1E5-BC09-A382-4A62-7464D046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53579"/>
            <a:ext cx="12287251" cy="691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3C29DA-110F-23D8-3DBD-9D9630A4A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2230"/>
          <a:stretch/>
        </p:blipFill>
        <p:spPr>
          <a:xfrm>
            <a:off x="1033359" y="1778004"/>
            <a:ext cx="3636851" cy="4175108"/>
          </a:xfrm>
          <a:prstGeom prst="rect">
            <a:avLst/>
          </a:prstGeom>
          <a:ln>
            <a:solidFill>
              <a:srgbClr val="FF6A6A"/>
            </a:solidFill>
          </a:ln>
        </p:spPr>
      </p:pic>
      <p:pic>
        <p:nvPicPr>
          <p:cNvPr id="14" name="Picture 13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0E9AD768-8F20-2E2A-20B9-96987D90F2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158" y="1087154"/>
            <a:ext cx="401702" cy="541919"/>
          </a:xfrm>
          <a:prstGeom prst="rect">
            <a:avLst/>
          </a:prstGeom>
        </p:spPr>
      </p:pic>
      <p:pic>
        <p:nvPicPr>
          <p:cNvPr id="16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F544D076-677A-7AD5-61DC-5738071C06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pic>
        <p:nvPicPr>
          <p:cNvPr id="2" name="Picture 1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2626010C-ACF5-3E16-C0A8-7FC3C8FEF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3378" y="1332537"/>
            <a:ext cx="401702" cy="541919"/>
          </a:xfrm>
          <a:prstGeom prst="rect">
            <a:avLst/>
          </a:prstGeom>
        </p:spPr>
      </p:pic>
      <p:pic>
        <p:nvPicPr>
          <p:cNvPr id="3" name="Picture 2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7D38734F-135D-49B5-A950-FA431E432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713" y="1932243"/>
            <a:ext cx="401702" cy="541919"/>
          </a:xfrm>
          <a:prstGeom prst="rect">
            <a:avLst/>
          </a:prstGeom>
        </p:spPr>
      </p:pic>
      <p:pic>
        <p:nvPicPr>
          <p:cNvPr id="4" name="Picture 3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27557CFD-7138-0564-F13F-3035F792E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793" y="3786172"/>
            <a:ext cx="401702" cy="541919"/>
          </a:xfrm>
          <a:prstGeom prst="rect">
            <a:avLst/>
          </a:prstGeom>
        </p:spPr>
      </p:pic>
      <p:pic>
        <p:nvPicPr>
          <p:cNvPr id="5" name="Picture 4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C86EDE1F-0002-04D7-2EF0-E18172518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285" y="1604121"/>
            <a:ext cx="401702" cy="541919"/>
          </a:xfrm>
          <a:prstGeom prst="rect">
            <a:avLst/>
          </a:prstGeom>
        </p:spPr>
      </p:pic>
      <p:pic>
        <p:nvPicPr>
          <p:cNvPr id="6" name="Picture 5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0B882095-468B-AED3-B121-E0202AF30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65" y="1661283"/>
            <a:ext cx="401702" cy="541919"/>
          </a:xfrm>
          <a:prstGeom prst="rect">
            <a:avLst/>
          </a:prstGeom>
        </p:spPr>
      </p:pic>
      <p:pic>
        <p:nvPicPr>
          <p:cNvPr id="7" name="Picture 6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A728BFBC-9966-8106-F8E8-F5A734BAAC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6951" y="3807121"/>
            <a:ext cx="401702" cy="541919"/>
          </a:xfrm>
          <a:prstGeom prst="rect">
            <a:avLst/>
          </a:prstGeom>
        </p:spPr>
      </p:pic>
      <p:pic>
        <p:nvPicPr>
          <p:cNvPr id="12" name="Picture 11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3DC3E6A9-8540-9697-11D5-B2BDE121B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9718" y="2157418"/>
            <a:ext cx="401702" cy="541919"/>
          </a:xfrm>
          <a:prstGeom prst="rect">
            <a:avLst/>
          </a:prstGeom>
        </p:spPr>
      </p:pic>
      <p:pic>
        <p:nvPicPr>
          <p:cNvPr id="13" name="Picture 12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8EEB934E-5E40-C939-6A7D-57E2E94D00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475" y="4203996"/>
            <a:ext cx="401702" cy="541919"/>
          </a:xfrm>
          <a:prstGeom prst="rect">
            <a:avLst/>
          </a:prstGeom>
        </p:spPr>
      </p:pic>
      <p:pic>
        <p:nvPicPr>
          <p:cNvPr id="17" name="Picture 16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4F87D841-8F43-4D0B-6D9E-F886EBF40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481" y="3510528"/>
            <a:ext cx="401702" cy="54191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2DCEED8-DBB2-CA5F-3826-4ADAB8D36555}"/>
              </a:ext>
            </a:extLst>
          </p:cNvPr>
          <p:cNvGrpSpPr/>
          <p:nvPr/>
        </p:nvGrpSpPr>
        <p:grpSpPr>
          <a:xfrm>
            <a:off x="5087544" y="3506229"/>
            <a:ext cx="6684106" cy="2830022"/>
            <a:chOff x="4821508" y="2773765"/>
            <a:chExt cx="6027494" cy="266948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11116FC-5A25-C8EB-2E7E-0C68EFF52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</a:blip>
            <a:stretch>
              <a:fillRect/>
            </a:stretch>
          </p:blipFill>
          <p:spPr>
            <a:xfrm>
              <a:off x="4821508" y="2773765"/>
              <a:ext cx="6027494" cy="2669489"/>
            </a:xfrm>
            <a:prstGeom prst="rect">
              <a:avLst/>
            </a:prstGeom>
            <a:ln>
              <a:solidFill>
                <a:srgbClr val="FF6A6A"/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DC08-3F8C-6584-0D20-E14C363CAC91}"/>
                </a:ext>
              </a:extLst>
            </p:cNvPr>
            <p:cNvSpPr txBox="1"/>
            <p:nvPr/>
          </p:nvSpPr>
          <p:spPr>
            <a:xfrm>
              <a:off x="10148573" y="3039759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9.98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6917EF4-4478-D338-E9E3-E9AE66B10D81}"/>
                </a:ext>
              </a:extLst>
            </p:cNvPr>
            <p:cNvSpPr txBox="1"/>
            <p:nvPr/>
          </p:nvSpPr>
          <p:spPr>
            <a:xfrm>
              <a:off x="8585239" y="3074685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9.95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FA61AC-0B69-76D8-0604-95C7C4AEA927}"/>
                </a:ext>
              </a:extLst>
            </p:cNvPr>
            <p:cNvSpPr txBox="1"/>
            <p:nvPr/>
          </p:nvSpPr>
          <p:spPr>
            <a:xfrm>
              <a:off x="9113598" y="3055879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9.96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9D76A2-8EDC-7FA3-C565-979C3EEA95CB}"/>
                </a:ext>
              </a:extLst>
            </p:cNvPr>
            <p:cNvSpPr txBox="1"/>
            <p:nvPr/>
          </p:nvSpPr>
          <p:spPr>
            <a:xfrm>
              <a:off x="9635204" y="3041240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9.98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49DF04-2547-8205-FFE0-BD52C9AF9B4D}"/>
                </a:ext>
              </a:extLst>
            </p:cNvPr>
            <p:cNvSpPr txBox="1"/>
            <p:nvPr/>
          </p:nvSpPr>
          <p:spPr>
            <a:xfrm>
              <a:off x="8063215" y="3115598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8.86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0D8D342-5F60-209A-DC28-E9EEDCF8B289}"/>
                </a:ext>
              </a:extLst>
            </p:cNvPr>
            <p:cNvSpPr txBox="1"/>
            <p:nvPr/>
          </p:nvSpPr>
          <p:spPr>
            <a:xfrm>
              <a:off x="7539086" y="3142486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8.82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9152846-FE8D-1D76-6046-BD1FF26C1992}"/>
                </a:ext>
              </a:extLst>
            </p:cNvPr>
            <p:cNvSpPr txBox="1"/>
            <p:nvPr/>
          </p:nvSpPr>
          <p:spPr>
            <a:xfrm>
              <a:off x="7009137" y="3155149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8.80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2B87354-F9B0-58C6-8C72-99CD6A4E7CE8}"/>
                </a:ext>
              </a:extLst>
            </p:cNvPr>
            <p:cNvSpPr txBox="1"/>
            <p:nvPr/>
          </p:nvSpPr>
          <p:spPr>
            <a:xfrm>
              <a:off x="6499042" y="3168027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8.79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088DD89-7A1B-CA5F-4BF0-8F78CB65D21E}"/>
                </a:ext>
              </a:extLst>
            </p:cNvPr>
            <p:cNvSpPr txBox="1"/>
            <p:nvPr/>
          </p:nvSpPr>
          <p:spPr>
            <a:xfrm>
              <a:off x="5967934" y="3167189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8.78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29F65B9-4A5A-5F2E-B2A0-1CAA13725EDD}"/>
                </a:ext>
              </a:extLst>
            </p:cNvPr>
            <p:cNvSpPr txBox="1"/>
            <p:nvPr/>
          </p:nvSpPr>
          <p:spPr>
            <a:xfrm>
              <a:off x="5445165" y="3173412"/>
              <a:ext cx="6878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8.78</a:t>
              </a:r>
              <a:endParaRPr lang="LID4096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C0EC6B-EE7E-6E4F-3AD5-5DB82400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287" y="438511"/>
            <a:ext cx="6694430" cy="285076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DFF4F612-D937-8504-C628-0DBD3ED21A9C}"/>
              </a:ext>
            </a:extLst>
          </p:cNvPr>
          <p:cNvSpPr txBox="1"/>
          <p:nvPr/>
        </p:nvSpPr>
        <p:spPr>
          <a:xfrm>
            <a:off x="726642" y="607285"/>
            <a:ext cx="4248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solidFill>
                  <a:schemeClr val="bg1"/>
                </a:solidFill>
              </a:rPr>
              <a:t>Neighborhoods with the best average Review Scores Location</a:t>
            </a:r>
            <a:endParaRPr lang="LID4096" sz="2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918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-0.00013 0.06018 " pathEditMode="relative" rAng="0" ptsTypes="AA">
                                      <p:cBhvr>
                                        <p:cTn id="1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0.00013 0.06018 " pathEditMode="relative" rAng="0" ptsTypes="AA">
                                      <p:cBhvr>
                                        <p:cTn id="1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7 L -0.00013 0.06018 " pathEditMode="relative" rAng="0" ptsTypes="AA">
                                      <p:cBhvr>
                                        <p:cTn id="2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00013 0.06019 " pathEditMode="relative" rAng="0" ptsTypes="AA">
                                      <p:cBhvr>
                                        <p:cTn id="2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6 L -0.00013 0.06018 " pathEditMode="relative" rAng="0" ptsTypes="AA">
                                      <p:cBhvr>
                                        <p:cTn id="34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81481E-6 L -0.00013 0.06018 " pathEditMode="relative" rAng="0" ptsTypes="AA">
                                      <p:cBhvr>
                                        <p:cTn id="4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-0.00013 0.06018 " pathEditMode="relative" rAng="0" ptsTypes="AA">
                                      <p:cBhvr>
                                        <p:cTn id="46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50"/>
                            </p:stCondLst>
                            <p:childTnLst>
                              <p:par>
                                <p:cTn id="5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00013 0.06018 " pathEditMode="relative" rAng="0" ptsTypes="AA">
                                      <p:cBhvr>
                                        <p:cTn id="5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600"/>
                            </p:stCondLst>
                            <p:childTnLst>
                              <p:par>
                                <p:cTn id="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-0.00013 0.06018 " pathEditMode="relative" rAng="0" ptsTypes="AA">
                                      <p:cBhvr>
                                        <p:cTn id="58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3.7037E-6 L -0.00013 0.06018 " pathEditMode="relative" rAng="0" ptsTypes="AA">
                                      <p:cBhvr>
                                        <p:cTn id="6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4CFB9DD-E44E-27D0-835A-7E3297E0B7C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-15994138" y="-4515310"/>
            <a:ext cx="32212705" cy="20445121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098" name="Picture 2" descr="Jubilant spectators take in 'beautiful' NYC fireworks show">
            <a:extLst>
              <a:ext uri="{FF2B5EF4-FFF2-40B4-BE49-F238E27FC236}">
                <a16:creationId xmlns:a16="http://schemas.microsoft.com/office/drawing/2014/main" id="{4188C538-2732-E0AA-2780-6B79F6AE4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13" y="-119270"/>
            <a:ext cx="12482062" cy="70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D7491B2-670A-BEF9-7DE9-9A0AE9BE70A6}"/>
              </a:ext>
            </a:extLst>
          </p:cNvPr>
          <p:cNvSpPr/>
          <p:nvPr/>
        </p:nvSpPr>
        <p:spPr>
          <a:xfrm>
            <a:off x="4784724" y="3717035"/>
            <a:ext cx="161140" cy="167962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6" name="Picture 2" descr="The Architect of New York's Central Park Has an Incredibly Unexpected  Legacy | Architectural Digest">
            <a:extLst>
              <a:ext uri="{FF2B5EF4-FFF2-40B4-BE49-F238E27FC236}">
                <a16:creationId xmlns:a16="http://schemas.microsoft.com/office/drawing/2014/main" id="{37083AD9-D502-EDE7-B483-2322AE43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232" y="7019925"/>
            <a:ext cx="2065867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8E8053-DFCB-1A22-EC4B-C4C662F829AF}"/>
              </a:ext>
            </a:extLst>
          </p:cNvPr>
          <p:cNvSpPr txBox="1"/>
          <p:nvPr/>
        </p:nvSpPr>
        <p:spPr>
          <a:xfrm>
            <a:off x="870334" y="3915628"/>
            <a:ext cx="514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9.22</a:t>
            </a:r>
            <a:endParaRPr lang="LID4096" sz="1200" b="1" dirty="0"/>
          </a:p>
        </p:txBody>
      </p:sp>
      <p:pic>
        <p:nvPicPr>
          <p:cNvPr id="12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D02389FD-8418-BDC9-1224-E155B49FEA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B6EDC1F-844C-DA65-761B-C91EA8660A32}"/>
              </a:ext>
            </a:extLst>
          </p:cNvPr>
          <p:cNvGrpSpPr/>
          <p:nvPr/>
        </p:nvGrpSpPr>
        <p:grpSpPr>
          <a:xfrm>
            <a:off x="776170" y="1361257"/>
            <a:ext cx="5391189" cy="5010187"/>
            <a:chOff x="883034" y="1354001"/>
            <a:chExt cx="5391189" cy="50101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C1ED9E-E9B7-BD44-0EEC-C10F772F8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3034" y="1354001"/>
              <a:ext cx="5391189" cy="5010187"/>
            </a:xfrm>
            <a:prstGeom prst="rect">
              <a:avLst/>
            </a:prstGeom>
            <a:ln>
              <a:solidFill>
                <a:srgbClr val="FF6A6A"/>
              </a:solidFill>
            </a:ln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B39322-2004-C64A-6BD6-B75F22201100}"/>
                </a:ext>
              </a:extLst>
            </p:cNvPr>
            <p:cNvGrpSpPr/>
            <p:nvPr/>
          </p:nvGrpSpPr>
          <p:grpSpPr>
            <a:xfrm>
              <a:off x="3384549" y="3282917"/>
              <a:ext cx="1718059" cy="1400726"/>
              <a:chOff x="3384549" y="3282917"/>
              <a:chExt cx="1718059" cy="1400726"/>
            </a:xfrm>
          </p:grpSpPr>
          <p:pic>
            <p:nvPicPr>
              <p:cNvPr id="15" name="Picture 14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1905090B-62AD-1F7E-175C-B10959724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68411" y="3443725"/>
                <a:ext cx="401702" cy="54191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FD28E785-CA66-C828-0ED0-60C885D73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5217" y="4141724"/>
                <a:ext cx="401702" cy="54191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772B99C1-DCB3-06E2-55A9-60C2DB99F8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28245" y="3726646"/>
                <a:ext cx="401702" cy="54191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" name="Picture 16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95D89A41-C8A5-E6AF-6D1C-25CB32502E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84549" y="4015785"/>
                <a:ext cx="401702" cy="54191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8" name="Picture 17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78836079-6094-2A1F-3A99-FCE9048ED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0906" y="3282917"/>
                <a:ext cx="401702" cy="541919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597008-61DA-0323-807E-6F4639BA19D0}"/>
              </a:ext>
            </a:extLst>
          </p:cNvPr>
          <p:cNvSpPr txBox="1"/>
          <p:nvPr/>
        </p:nvSpPr>
        <p:spPr>
          <a:xfrm>
            <a:off x="776170" y="350103"/>
            <a:ext cx="535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Neighborhoods with the worst average Review Scores Location</a:t>
            </a:r>
            <a:endParaRPr lang="LID4096" sz="2400" b="1" u="sng" dirty="0">
              <a:solidFill>
                <a:schemeClr val="bg1"/>
              </a:solidFill>
            </a:endParaRPr>
          </a:p>
        </p:txBody>
      </p:sp>
      <p:pic>
        <p:nvPicPr>
          <p:cNvPr id="7172" name="Picture 4" descr="Gentrification Effect in New York City Is Overblown, Report Suggests - WSJ">
            <a:extLst>
              <a:ext uri="{FF2B5EF4-FFF2-40B4-BE49-F238E27FC236}">
                <a16:creationId xmlns:a16="http://schemas.microsoft.com/office/drawing/2014/main" id="{80BFEF51-E456-9D0C-9021-B12B026D3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829" y="526806"/>
            <a:ext cx="5224096" cy="58483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005428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ew York City's Luxury Housing Market Surpasses London's – Robb Report">
            <a:extLst>
              <a:ext uri="{FF2B5EF4-FFF2-40B4-BE49-F238E27FC236}">
                <a16:creationId xmlns:a16="http://schemas.microsoft.com/office/drawing/2014/main" id="{DF3D6065-12D7-684E-67D4-112D00F81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48"/>
            <a:ext cx="12192000" cy="68640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E25437-467B-5D96-4873-3F67B46B187C}"/>
              </a:ext>
            </a:extLst>
          </p:cNvPr>
          <p:cNvGrpSpPr/>
          <p:nvPr/>
        </p:nvGrpSpPr>
        <p:grpSpPr>
          <a:xfrm>
            <a:off x="-19831514" y="-13888595"/>
            <a:ext cx="53733442" cy="26014801"/>
            <a:chOff x="884848" y="910263"/>
            <a:chExt cx="5391189" cy="501018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7D7A2B1-6F5E-006A-E755-DD72BA0D4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0"/>
            </a:blip>
            <a:stretch>
              <a:fillRect/>
            </a:stretch>
          </p:blipFill>
          <p:spPr>
            <a:xfrm>
              <a:off x="884848" y="910263"/>
              <a:ext cx="5391189" cy="5010187"/>
            </a:xfrm>
            <a:prstGeom prst="parallelogram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97CA5F3-462B-5517-3A4C-6BDE180791B5}"/>
                </a:ext>
              </a:extLst>
            </p:cNvPr>
            <p:cNvGrpSpPr/>
            <p:nvPr/>
          </p:nvGrpSpPr>
          <p:grpSpPr>
            <a:xfrm>
              <a:off x="3386363" y="2839179"/>
              <a:ext cx="1718059" cy="1400726"/>
              <a:chOff x="3386363" y="2839179"/>
              <a:chExt cx="1718059" cy="1400726"/>
            </a:xfrm>
          </p:grpSpPr>
          <p:pic>
            <p:nvPicPr>
              <p:cNvPr id="22" name="Picture 21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D10C01D4-43C8-2FED-7319-194DA0F002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0"/>
              </a:blip>
              <a:stretch>
                <a:fillRect/>
              </a:stretch>
            </p:blipFill>
            <p:spPr>
              <a:xfrm>
                <a:off x="4370225" y="2999987"/>
                <a:ext cx="401702" cy="541919"/>
              </a:xfrm>
              <a:prstGeom prst="parallelogram">
                <a:avLst/>
              </a:prstGeom>
            </p:spPr>
          </p:pic>
          <p:pic>
            <p:nvPicPr>
              <p:cNvPr id="23" name="Picture 22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39436068-D9C7-6CB0-A242-5DD7BD507B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0"/>
              </a:blip>
              <a:stretch>
                <a:fillRect/>
              </a:stretch>
            </p:blipFill>
            <p:spPr>
              <a:xfrm>
                <a:off x="3877031" y="3697986"/>
                <a:ext cx="401702" cy="541919"/>
              </a:xfrm>
              <a:prstGeom prst="parallelogram">
                <a:avLst/>
              </a:prstGeom>
            </p:spPr>
          </p:pic>
          <p:pic>
            <p:nvPicPr>
              <p:cNvPr id="24" name="Picture 23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8CBFC541-560C-057C-8108-C2750BF8C6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0"/>
              </a:blip>
              <a:stretch>
                <a:fillRect/>
              </a:stretch>
            </p:blipFill>
            <p:spPr>
              <a:xfrm>
                <a:off x="4330059" y="3282908"/>
                <a:ext cx="401702" cy="541919"/>
              </a:xfrm>
              <a:prstGeom prst="parallelogram">
                <a:avLst/>
              </a:prstGeom>
            </p:spPr>
          </p:pic>
          <p:pic>
            <p:nvPicPr>
              <p:cNvPr id="25" name="Picture 24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296D5266-DAD7-37F6-415A-A279E1A607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0"/>
              </a:blip>
              <a:stretch>
                <a:fillRect/>
              </a:stretch>
            </p:blipFill>
            <p:spPr>
              <a:xfrm>
                <a:off x="3386363" y="3572047"/>
                <a:ext cx="401702" cy="541919"/>
              </a:xfrm>
              <a:prstGeom prst="parallelogram">
                <a:avLst/>
              </a:prstGeom>
            </p:spPr>
          </p:pic>
          <p:pic>
            <p:nvPicPr>
              <p:cNvPr id="26" name="Picture 25" descr="A red and white pin with a white circle&#10;&#10;Description automatically generated">
                <a:extLst>
                  <a:ext uri="{FF2B5EF4-FFF2-40B4-BE49-F238E27FC236}">
                    <a16:creationId xmlns:a16="http://schemas.microsoft.com/office/drawing/2014/main" id="{7D405C09-50B0-6F0A-D47E-66FC8410E2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0"/>
              </a:blip>
              <a:stretch>
                <a:fillRect/>
              </a:stretch>
            </p:blipFill>
            <p:spPr>
              <a:xfrm>
                <a:off x="4702720" y="2839179"/>
                <a:ext cx="401702" cy="541919"/>
              </a:xfrm>
              <a:prstGeom prst="parallelogram">
                <a:avLst/>
              </a:prstGeom>
            </p:spPr>
          </p:pic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F86B110-951F-1866-A8F8-BB7F4FC541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853" y="2359090"/>
            <a:ext cx="5622606" cy="3568618"/>
          </a:xfrm>
          <a:prstGeom prst="rect">
            <a:avLst/>
          </a:prstGeom>
          <a:ln>
            <a:solidFill>
              <a:srgbClr val="FF6A6A"/>
            </a:solidFill>
          </a:ln>
        </p:spPr>
      </p:pic>
      <p:pic>
        <p:nvPicPr>
          <p:cNvPr id="14" name="Picture 13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75D79EDC-B487-832A-BA34-146CE8405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828" y="3813998"/>
            <a:ext cx="401702" cy="541919"/>
          </a:xfrm>
          <a:prstGeom prst="rect">
            <a:avLst/>
          </a:prstGeom>
        </p:spPr>
      </p:pic>
      <p:pic>
        <p:nvPicPr>
          <p:cNvPr id="15" name="Picture 14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69665A4F-BAD9-B1ED-EF26-09E052D568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801" y="2636855"/>
            <a:ext cx="401702" cy="541919"/>
          </a:xfrm>
          <a:prstGeom prst="rect">
            <a:avLst/>
          </a:prstGeom>
        </p:spPr>
      </p:pic>
      <p:pic>
        <p:nvPicPr>
          <p:cNvPr id="16" name="Picture 15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54281772-D760-DDEA-7A35-B77D7EE41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81" y="4481542"/>
            <a:ext cx="401702" cy="541919"/>
          </a:xfrm>
          <a:prstGeom prst="rect">
            <a:avLst/>
          </a:prstGeom>
        </p:spPr>
      </p:pic>
      <p:pic>
        <p:nvPicPr>
          <p:cNvPr id="17" name="Picture 16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AFBF6EF3-97FA-79EB-2272-9833DA792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8679" y="2997641"/>
            <a:ext cx="401702" cy="541919"/>
          </a:xfrm>
          <a:prstGeom prst="rect">
            <a:avLst/>
          </a:prstGeom>
        </p:spPr>
      </p:pic>
      <p:pic>
        <p:nvPicPr>
          <p:cNvPr id="18" name="Picture 17" descr="A red and white pin with a white circle&#10;&#10;Description automatically generated">
            <a:extLst>
              <a:ext uri="{FF2B5EF4-FFF2-40B4-BE49-F238E27FC236}">
                <a16:creationId xmlns:a16="http://schemas.microsoft.com/office/drawing/2014/main" id="{AE35CE91-95FF-6068-ADB9-BB60ACFD0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1913" y="4787979"/>
            <a:ext cx="401702" cy="54191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E6F2E1-A0B8-35F7-D8B6-A6E743118AAE}"/>
              </a:ext>
            </a:extLst>
          </p:cNvPr>
          <p:cNvSpPr txBox="1"/>
          <p:nvPr/>
        </p:nvSpPr>
        <p:spPr>
          <a:xfrm>
            <a:off x="230012" y="1082586"/>
            <a:ext cx="5358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chemeClr val="bg1"/>
                </a:solidFill>
              </a:rPr>
              <a:t>Neighborhoods with the worst average Review Scores Location</a:t>
            </a:r>
            <a:endParaRPr lang="LID4096" sz="2400" b="1" u="sng" dirty="0">
              <a:solidFill>
                <a:schemeClr val="bg1"/>
              </a:solidFill>
            </a:endParaRPr>
          </a:p>
        </p:txBody>
      </p:sp>
      <p:pic>
        <p:nvPicPr>
          <p:cNvPr id="28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C864C82F-14BF-B901-8F8D-607528F5C1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pic>
        <p:nvPicPr>
          <p:cNvPr id="6148" name="Picture 4" descr="Do any poor people live in New York City? - Quora">
            <a:extLst>
              <a:ext uri="{FF2B5EF4-FFF2-40B4-BE49-F238E27FC236}">
                <a16:creationId xmlns:a16="http://schemas.microsoft.com/office/drawing/2014/main" id="{15532BB5-F76B-6CB6-6589-F043AA18A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674" y="439327"/>
            <a:ext cx="4243193" cy="2117513"/>
          </a:xfrm>
          <a:prstGeom prst="parallelogram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9AA9E04-E935-C1E1-157B-AEC572E596CB}"/>
              </a:ext>
            </a:extLst>
          </p:cNvPr>
          <p:cNvGrpSpPr/>
          <p:nvPr/>
        </p:nvGrpSpPr>
        <p:grpSpPr>
          <a:xfrm>
            <a:off x="6267879" y="2787189"/>
            <a:ext cx="5339882" cy="3505226"/>
            <a:chOff x="6267879" y="2787189"/>
            <a:chExt cx="5339882" cy="350522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04FD6A-B6B8-1E6A-13AA-871F02126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67879" y="2787189"/>
              <a:ext cx="5339882" cy="3505226"/>
            </a:xfrm>
            <a:prstGeom prst="rect">
              <a:avLst/>
            </a:prstGeom>
            <a:ln>
              <a:solidFill>
                <a:srgbClr val="FF6A6A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F95A88-0286-E6C0-2786-4139D9739986}"/>
                </a:ext>
              </a:extLst>
            </p:cNvPr>
            <p:cNvSpPr txBox="1"/>
            <p:nvPr/>
          </p:nvSpPr>
          <p:spPr>
            <a:xfrm>
              <a:off x="7113730" y="4955642"/>
              <a:ext cx="526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8.02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872D52A-B460-3694-FAD0-D781AFAA7CBE}"/>
                </a:ext>
              </a:extLst>
            </p:cNvPr>
            <p:cNvSpPr txBox="1"/>
            <p:nvPr/>
          </p:nvSpPr>
          <p:spPr>
            <a:xfrm>
              <a:off x="7980516" y="4698458"/>
              <a:ext cx="526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8.34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957FAC9-3F90-4DC0-A134-8C16B555DC5C}"/>
                </a:ext>
              </a:extLst>
            </p:cNvPr>
            <p:cNvSpPr txBox="1"/>
            <p:nvPr/>
          </p:nvSpPr>
          <p:spPr>
            <a:xfrm>
              <a:off x="8871445" y="4688932"/>
              <a:ext cx="526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8.35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AB413-6E78-AE83-4DA1-9AB3928374C5}"/>
                </a:ext>
              </a:extLst>
            </p:cNvPr>
            <p:cNvSpPr txBox="1"/>
            <p:nvPr/>
          </p:nvSpPr>
          <p:spPr>
            <a:xfrm>
              <a:off x="9731257" y="4664555"/>
              <a:ext cx="526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8.36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400774-3F03-8576-7D9D-5C855637D59F}"/>
                </a:ext>
              </a:extLst>
            </p:cNvPr>
            <p:cNvSpPr txBox="1"/>
            <p:nvPr/>
          </p:nvSpPr>
          <p:spPr>
            <a:xfrm>
              <a:off x="10591953" y="4639373"/>
              <a:ext cx="526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8.40</a:t>
              </a:r>
              <a:endParaRPr lang="LID4096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888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85185E-6 L -0.00013 0.06019 " pathEditMode="relative" rAng="0" ptsTypes="AA">
                                      <p:cBhvr>
                                        <p:cTn id="10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59259E-6 L -0.00013 0.06019 " pathEditMode="relative" rAng="0" ptsTypes="AA">
                                      <p:cBhvr>
                                        <p:cTn id="16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-0.00013 0.06019 " pathEditMode="relative" rAng="0" ptsTypes="AA">
                                      <p:cBhvr>
                                        <p:cTn id="2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5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-0.00013 0.06019 " pathEditMode="relative" rAng="0" ptsTypes="AA">
                                      <p:cBhvr>
                                        <p:cTn id="2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 L -0.00013 0.06019 " pathEditMode="relative" rAng="0" ptsTypes="AA">
                                      <p:cBhvr>
                                        <p:cTn id="34" dur="1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rchitecture &amp; Design | Empire State Building">
            <a:extLst>
              <a:ext uri="{FF2B5EF4-FFF2-40B4-BE49-F238E27FC236}">
                <a16:creationId xmlns:a16="http://schemas.microsoft.com/office/drawing/2014/main" id="{7686A4C4-CD31-9EE5-C777-886704FCD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3FD380-A019-0B59-18D8-35DD443CB842}"/>
              </a:ext>
            </a:extLst>
          </p:cNvPr>
          <p:cNvSpPr txBox="1"/>
          <p:nvPr/>
        </p:nvSpPr>
        <p:spPr>
          <a:xfrm>
            <a:off x="1530164" y="68550"/>
            <a:ext cx="896974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b="1" dirty="0">
                <a:ln w="7620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 U P E R</a:t>
            </a:r>
          </a:p>
          <a:p>
            <a:pPr algn="ctr"/>
            <a:r>
              <a:rPr lang="en-US" sz="13800" b="1" dirty="0">
                <a:ln w="76200"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 O S T</a:t>
            </a:r>
            <a:endParaRPr lang="LID4096" sz="13800" b="1" dirty="0">
              <a:ln w="76200">
                <a:solidFill>
                  <a:schemeClr val="tx1"/>
                </a:solidFill>
              </a:ln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 descr="A tall building with a pointy top&#10;&#10;Description automatically generated">
            <a:extLst>
              <a:ext uri="{FF2B5EF4-FFF2-40B4-BE49-F238E27FC236}">
                <a16:creationId xmlns:a16="http://schemas.microsoft.com/office/drawing/2014/main" id="{A1C97C12-7FA5-E70C-21D9-BDF745274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32" t="3968" r="40637"/>
          <a:stretch/>
        </p:blipFill>
        <p:spPr>
          <a:xfrm>
            <a:off x="4772025" y="209550"/>
            <a:ext cx="2486026" cy="6648450"/>
          </a:xfrm>
          <a:prstGeom prst="rect">
            <a:avLst/>
          </a:prstGeom>
        </p:spPr>
      </p:pic>
      <p:pic>
        <p:nvPicPr>
          <p:cNvPr id="14" name="Picture 13" descr="A stack of red plastic containers&#10;&#10;Description automatically generated with medium confidence">
            <a:extLst>
              <a:ext uri="{FF2B5EF4-FFF2-40B4-BE49-F238E27FC236}">
                <a16:creationId xmlns:a16="http://schemas.microsoft.com/office/drawing/2014/main" id="{24D53A4C-7640-C854-6D77-674CF85868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60" t="45218" r="67144" b="29508"/>
          <a:stretch/>
        </p:blipFill>
        <p:spPr>
          <a:xfrm>
            <a:off x="2611120" y="3095963"/>
            <a:ext cx="1429177" cy="1760518"/>
          </a:xfrm>
          <a:prstGeom prst="rect">
            <a:avLst/>
          </a:prstGeom>
        </p:spPr>
      </p:pic>
      <p:pic>
        <p:nvPicPr>
          <p:cNvPr id="16" name="Picture 15" descr="A close up of a object&#10;&#10;Description automatically generated">
            <a:extLst>
              <a:ext uri="{FF2B5EF4-FFF2-40B4-BE49-F238E27FC236}">
                <a16:creationId xmlns:a16="http://schemas.microsoft.com/office/drawing/2014/main" id="{C0BE176C-C726-7A68-4D55-A0B934E7B6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64" t="42489" r="52883" b="42418"/>
          <a:stretch/>
        </p:blipFill>
        <p:spPr>
          <a:xfrm>
            <a:off x="5105401" y="3108721"/>
            <a:ext cx="671512" cy="7965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34FADB-E3A4-D2CD-4AF5-09BD6B09A0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37" t="36133" r="52177" b="31600"/>
          <a:stretch/>
        </p:blipFill>
        <p:spPr>
          <a:xfrm>
            <a:off x="4543425" y="2521219"/>
            <a:ext cx="1264443" cy="2166094"/>
          </a:xfrm>
          <a:prstGeom prst="rect">
            <a:avLst/>
          </a:prstGeom>
        </p:spPr>
      </p:pic>
      <p:pic>
        <p:nvPicPr>
          <p:cNvPr id="13" name="Picture 12" descr="A black background with a city in the distance&#10;&#10;Description automatically generated">
            <a:extLst>
              <a:ext uri="{FF2B5EF4-FFF2-40B4-BE49-F238E27FC236}">
                <a16:creationId xmlns:a16="http://schemas.microsoft.com/office/drawing/2014/main" id="{F2EBF8A0-A534-29EF-48A8-DEDB2835DA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0904" t="15155" r="23001" b="77327"/>
          <a:stretch/>
        </p:blipFill>
        <p:spPr>
          <a:xfrm>
            <a:off x="8670925" y="988725"/>
            <a:ext cx="833420" cy="578820"/>
          </a:xfrm>
          <a:prstGeom prst="rect">
            <a:avLst/>
          </a:prstGeom>
        </p:spPr>
      </p:pic>
      <p:pic>
        <p:nvPicPr>
          <p:cNvPr id="17" name="Picture 16" descr="A blue object in the sky&#10;&#10;Description automatically generated">
            <a:extLst>
              <a:ext uri="{FF2B5EF4-FFF2-40B4-BE49-F238E27FC236}">
                <a16:creationId xmlns:a16="http://schemas.microsoft.com/office/drawing/2014/main" id="{7BED911C-A91D-F92B-71E9-9334B5F7F4A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t="18113" r="69788" b="68884"/>
          <a:stretch/>
        </p:blipFill>
        <p:spPr>
          <a:xfrm>
            <a:off x="143534" y="1278135"/>
            <a:ext cx="3632924" cy="880398"/>
          </a:xfrm>
          <a:prstGeom prst="rect">
            <a:avLst/>
          </a:prstGeom>
        </p:spPr>
      </p:pic>
      <p:pic>
        <p:nvPicPr>
          <p:cNvPr id="22" name="Picture 21" descr="A dark sky with clouds&#10;&#10;Description automatically generated">
            <a:extLst>
              <a:ext uri="{FF2B5EF4-FFF2-40B4-BE49-F238E27FC236}">
                <a16:creationId xmlns:a16="http://schemas.microsoft.com/office/drawing/2014/main" id="{4D557272-77CF-98E3-43F4-082F474524D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285" t="6132" r="37087" b="73742"/>
          <a:stretch/>
        </p:blipFill>
        <p:spPr>
          <a:xfrm>
            <a:off x="3787386" y="383873"/>
            <a:ext cx="4043089" cy="144868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5D3484-AFF8-7FA2-0124-69DA3D093E9B}"/>
              </a:ext>
            </a:extLst>
          </p:cNvPr>
          <p:cNvSpPr txBox="1"/>
          <p:nvPr/>
        </p:nvSpPr>
        <p:spPr>
          <a:xfrm>
            <a:off x="5727508" y="573226"/>
            <a:ext cx="847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endParaRPr lang="LID4096" sz="5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 descr="A blue and white cloud in the sky&#10;&#10;Description automatically generated">
            <a:extLst>
              <a:ext uri="{FF2B5EF4-FFF2-40B4-BE49-F238E27FC236}">
                <a16:creationId xmlns:a16="http://schemas.microsoft.com/office/drawing/2014/main" id="{D5F4F814-A0B0-842E-2EFF-27E0C9CB0A6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6042" t="9833" r="48308" b="86586"/>
          <a:stretch/>
        </p:blipFill>
        <p:spPr>
          <a:xfrm>
            <a:off x="5661226" y="639755"/>
            <a:ext cx="558202" cy="256725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B686D5E-B35B-1BD8-7EAC-FD1E43753AAF}"/>
              </a:ext>
            </a:extLst>
          </p:cNvPr>
          <p:cNvSpPr/>
          <p:nvPr/>
        </p:nvSpPr>
        <p:spPr>
          <a:xfrm>
            <a:off x="6016030" y="847193"/>
            <a:ext cx="86571" cy="4572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773370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11ACE-A4D7-5DFD-AF63-5DECFEA90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rchitecture &amp; Design | Empire State Building">
            <a:extLst>
              <a:ext uri="{FF2B5EF4-FFF2-40B4-BE49-F238E27FC236}">
                <a16:creationId xmlns:a16="http://schemas.microsoft.com/office/drawing/2014/main" id="{17FE5160-C653-73D2-357F-DD4E5AC9C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4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86DF24-FFF6-B2AE-667E-AA9D19595F74}"/>
              </a:ext>
            </a:extLst>
          </p:cNvPr>
          <p:cNvSpPr txBox="1"/>
          <p:nvPr/>
        </p:nvSpPr>
        <p:spPr>
          <a:xfrm>
            <a:off x="-8462" y="796317"/>
            <a:ext cx="3602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 Host Benefits:</a:t>
            </a:r>
            <a:endParaRPr lang="LID4096" sz="2800" b="1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172" name="Picture 4" descr="Why Customer Phone Support Still Matters For Your Business">
            <a:extLst>
              <a:ext uri="{FF2B5EF4-FFF2-40B4-BE49-F238E27FC236}">
                <a16:creationId xmlns:a16="http://schemas.microsoft.com/office/drawing/2014/main" id="{6FB3FF51-135E-0B0D-370D-CB22862C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72" y="4110803"/>
            <a:ext cx="3691300" cy="2758789"/>
          </a:xfrm>
          <a:prstGeom prst="parallelogram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E0D99F-1E68-A511-9772-6E3265588830}"/>
              </a:ext>
            </a:extLst>
          </p:cNvPr>
          <p:cNvSpPr txBox="1"/>
          <p:nvPr/>
        </p:nvSpPr>
        <p:spPr>
          <a:xfrm>
            <a:off x="-8462" y="1769196"/>
            <a:ext cx="3072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</a:t>
            </a:r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bookings</a:t>
            </a:r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5D2BC1-6CED-D0B9-F2E6-A088BB862C69}"/>
              </a:ext>
            </a:extLst>
          </p:cNvPr>
          <p:cNvSpPr txBox="1"/>
          <p:nvPr/>
        </p:nvSpPr>
        <p:spPr>
          <a:xfrm>
            <a:off x="6273456" y="1770426"/>
            <a:ext cx="2731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 increase in income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BCD009-36C1-137A-9B24-AEF5F39EACA0}"/>
              </a:ext>
            </a:extLst>
          </p:cNvPr>
          <p:cNvSpPr txBox="1"/>
          <p:nvPr/>
        </p:nvSpPr>
        <p:spPr>
          <a:xfrm>
            <a:off x="0" y="4889437"/>
            <a:ext cx="26574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Dedicated support from Airbnb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2337EE-4460-5739-3971-CC818181A927}"/>
              </a:ext>
            </a:extLst>
          </p:cNvPr>
          <p:cNvSpPr txBox="1"/>
          <p:nvPr/>
        </p:nvSpPr>
        <p:spPr>
          <a:xfrm>
            <a:off x="5420860" y="4927860"/>
            <a:ext cx="3033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Airbnb’s events</a:t>
            </a:r>
          </a:p>
        </p:txBody>
      </p:sp>
      <p:pic>
        <p:nvPicPr>
          <p:cNvPr id="7170" name="Picture 2" descr="Booking Your Vacation Early Is Best—5 Reasons Why | AMA Travel">
            <a:extLst>
              <a:ext uri="{FF2B5EF4-FFF2-40B4-BE49-F238E27FC236}">
                <a16:creationId xmlns:a16="http://schemas.microsoft.com/office/drawing/2014/main" id="{AB80D062-6D7F-C589-D100-D84EE856F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875" y="796317"/>
            <a:ext cx="3521363" cy="2633063"/>
          </a:xfrm>
          <a:prstGeom prst="parallelogram">
            <a:avLst>
              <a:gd name="adj" fmla="val 25330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xclusive Groom's Experience | King &amp; Bay Custom Clothing | Custom Wedding  Suits Toronto">
            <a:extLst>
              <a:ext uri="{FF2B5EF4-FFF2-40B4-BE49-F238E27FC236}">
                <a16:creationId xmlns:a16="http://schemas.microsoft.com/office/drawing/2014/main" id="{C9EBBABE-0D43-E3CA-EF72-B7006079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944" y="4107202"/>
            <a:ext cx="3962399" cy="2806446"/>
          </a:xfrm>
          <a:prstGeom prst="parallelogram">
            <a:avLst>
              <a:gd name="adj" fmla="val 21585"/>
            </a:avLst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5FB116-5508-1555-CFB2-EF2150CF553D}"/>
              </a:ext>
            </a:extLst>
          </p:cNvPr>
          <p:cNvSpPr/>
          <p:nvPr/>
        </p:nvSpPr>
        <p:spPr>
          <a:xfrm>
            <a:off x="0" y="3428999"/>
            <a:ext cx="12191620" cy="690317"/>
          </a:xfrm>
          <a:prstGeom prst="rect">
            <a:avLst/>
          </a:prstGeom>
          <a:blipFill>
            <a:blip r:embed="rId7"/>
            <a:stretch>
              <a:fillRect t="-76033" b="-2818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1026" name="Picture 2" descr="Life-Changing Money Available For New York State Residents">
            <a:extLst>
              <a:ext uri="{FF2B5EF4-FFF2-40B4-BE49-F238E27FC236}">
                <a16:creationId xmlns:a16="http://schemas.microsoft.com/office/drawing/2014/main" id="{1922450C-6E48-A271-13AD-3D5060F01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052" y="795935"/>
            <a:ext cx="3991133" cy="2633063"/>
          </a:xfrm>
          <a:prstGeom prst="parallelogram">
            <a:avLst>
              <a:gd name="adj" fmla="val 2219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D72019-B04C-0889-F5A9-A6CD31CEC543}"/>
              </a:ext>
            </a:extLst>
          </p:cNvPr>
          <p:cNvSpPr/>
          <p:nvPr/>
        </p:nvSpPr>
        <p:spPr>
          <a:xfrm>
            <a:off x="0" y="-12668"/>
            <a:ext cx="12255730" cy="825133"/>
          </a:xfrm>
          <a:prstGeom prst="rect">
            <a:avLst/>
          </a:prstGeom>
          <a:blipFill>
            <a:blip r:embed="rId9"/>
            <a:stretch>
              <a:fillRect t="-64794" b="-3503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83476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rchitecture &amp; Design | Empire State Building">
            <a:extLst>
              <a:ext uri="{FF2B5EF4-FFF2-40B4-BE49-F238E27FC236}">
                <a16:creationId xmlns:a16="http://schemas.microsoft.com/office/drawing/2014/main" id="{9D6470FA-14C6-4D1E-1094-51F5BAB96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48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43E8A9-3C6A-C059-6991-C6519531E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286" y="801786"/>
            <a:ext cx="3731849" cy="2660646"/>
          </a:xfrm>
          <a:prstGeom prst="parallelogram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CE6538-2B31-22E8-8264-C2FFA0716268}"/>
              </a:ext>
            </a:extLst>
          </p:cNvPr>
          <p:cNvSpPr txBox="1"/>
          <p:nvPr/>
        </p:nvSpPr>
        <p:spPr>
          <a:xfrm>
            <a:off x="-8462" y="796317"/>
            <a:ext cx="36022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 Host Requirements:</a:t>
            </a:r>
            <a:endParaRPr lang="LID4096" sz="2800" b="1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7EFBFD-327B-5252-4ADC-54966A2D4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431" y="812464"/>
            <a:ext cx="3520982" cy="2627213"/>
          </a:xfrm>
          <a:prstGeom prst="parallelogram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4F150B2-9F32-EAB3-1D5B-5FCB59543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072" y="4119316"/>
            <a:ext cx="3691300" cy="2738684"/>
          </a:xfrm>
          <a:prstGeom prst="parallelogram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58DF98-79E3-4A80-5E26-97C36F810EF2}"/>
              </a:ext>
            </a:extLst>
          </p:cNvPr>
          <p:cNvSpPr txBox="1"/>
          <p:nvPr/>
        </p:nvSpPr>
        <p:spPr>
          <a:xfrm>
            <a:off x="31865" y="2051102"/>
            <a:ext cx="3072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Complete at least 10 reservations or 3 reservations that total 100 nights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5F983C-C348-D909-5A15-ED4957534F99}"/>
              </a:ext>
            </a:extLst>
          </p:cNvPr>
          <p:cNvSpPr txBox="1"/>
          <p:nvPr/>
        </p:nvSpPr>
        <p:spPr>
          <a:xfrm>
            <a:off x="6181519" y="1970759"/>
            <a:ext cx="2731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 a 90% response rate or higher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1F16ED-CE0F-4977-B003-92EB03E050C6}"/>
              </a:ext>
            </a:extLst>
          </p:cNvPr>
          <p:cNvSpPr txBox="1"/>
          <p:nvPr/>
        </p:nvSpPr>
        <p:spPr>
          <a:xfrm>
            <a:off x="-52004" y="5404338"/>
            <a:ext cx="26574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 less than 1% cancellation rate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D8B249-CEA5-6AC9-28A0-9120BC1DDD0C}"/>
              </a:ext>
            </a:extLst>
          </p:cNvPr>
          <p:cNvSpPr txBox="1"/>
          <p:nvPr/>
        </p:nvSpPr>
        <p:spPr>
          <a:xfrm>
            <a:off x="5395141" y="5249195"/>
            <a:ext cx="3033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Maintain a 96 overall rating or higher.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9B6A49-A982-9217-9A57-5A55B1EE614A}"/>
              </a:ext>
            </a:extLst>
          </p:cNvPr>
          <p:cNvSpPr/>
          <p:nvPr/>
        </p:nvSpPr>
        <p:spPr>
          <a:xfrm>
            <a:off x="0" y="-12668"/>
            <a:ext cx="12255730" cy="825133"/>
          </a:xfrm>
          <a:prstGeom prst="rect">
            <a:avLst/>
          </a:prstGeom>
          <a:blipFill>
            <a:blip r:embed="rId7"/>
            <a:stretch>
              <a:fillRect t="-64794" b="-35034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5E8ECE-2912-B3A0-3BDF-6C77DDC05BE5}"/>
              </a:ext>
            </a:extLst>
          </p:cNvPr>
          <p:cNvSpPr/>
          <p:nvPr/>
        </p:nvSpPr>
        <p:spPr>
          <a:xfrm>
            <a:off x="0" y="3428999"/>
            <a:ext cx="12191620" cy="690317"/>
          </a:xfrm>
          <a:prstGeom prst="rect">
            <a:avLst/>
          </a:prstGeom>
          <a:blipFill>
            <a:blip r:embed="rId8"/>
            <a:stretch>
              <a:fillRect t="-76033" b="-28187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3078" name="Picture 6" descr="A generated image based on your input prompt">
            <a:extLst>
              <a:ext uri="{FF2B5EF4-FFF2-40B4-BE49-F238E27FC236}">
                <a16:creationId xmlns:a16="http://schemas.microsoft.com/office/drawing/2014/main" id="{0F230841-7553-B078-58A8-C5919245A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30" y="4119316"/>
            <a:ext cx="3691300" cy="2750275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747347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ere to Watch the 4th of July Fireworks in NYC 2023 | Condé Nast Traveler">
            <a:extLst>
              <a:ext uri="{FF2B5EF4-FFF2-40B4-BE49-F238E27FC236}">
                <a16:creationId xmlns:a16="http://schemas.microsoft.com/office/drawing/2014/main" id="{2D93F052-D790-709F-965B-02139BA0D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3189" y="-79829"/>
            <a:ext cx="12387577" cy="694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3E775C2-E9AF-36EC-960B-E1279D6AD382}"/>
              </a:ext>
            </a:extLst>
          </p:cNvPr>
          <p:cNvGrpSpPr/>
          <p:nvPr/>
        </p:nvGrpSpPr>
        <p:grpSpPr>
          <a:xfrm>
            <a:off x="5733141" y="1897386"/>
            <a:ext cx="5375389" cy="3850272"/>
            <a:chOff x="5733142" y="2452914"/>
            <a:chExt cx="4775200" cy="32947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81213E7-A9D2-5289-9B5D-817225F79415}"/>
                </a:ext>
              </a:extLst>
            </p:cNvPr>
            <p:cNvGrpSpPr/>
            <p:nvPr/>
          </p:nvGrpSpPr>
          <p:grpSpPr>
            <a:xfrm>
              <a:off x="5733142" y="2452914"/>
              <a:ext cx="4775200" cy="3294744"/>
              <a:chOff x="5733142" y="2452914"/>
              <a:chExt cx="4775200" cy="3294744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511C8F28-2DEB-E044-C8C7-4A30A2DE21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96000"/>
              </a:blip>
              <a:srcRect l="7852" t="1577" r="3260" b="9956"/>
              <a:stretch/>
            </p:blipFill>
            <p:spPr>
              <a:xfrm>
                <a:off x="5733142" y="2452914"/>
                <a:ext cx="4775200" cy="3294744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229809C-41AB-E598-580F-D53702E091B3}"/>
                  </a:ext>
                </a:extLst>
              </p:cNvPr>
              <p:cNvSpPr txBox="1"/>
              <p:nvPr/>
            </p:nvSpPr>
            <p:spPr>
              <a:xfrm>
                <a:off x="8582549" y="3916512"/>
                <a:ext cx="69003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91.68</a:t>
                </a:r>
                <a:endParaRPr lang="LID4096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E545BB-3CB2-18C2-77BE-74B89AA240C4}"/>
                </a:ext>
              </a:extLst>
            </p:cNvPr>
            <p:cNvSpPr txBox="1"/>
            <p:nvPr/>
          </p:nvSpPr>
          <p:spPr>
            <a:xfrm>
              <a:off x="7409275" y="3277471"/>
              <a:ext cx="69003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96.67</a:t>
              </a:r>
              <a:endParaRPr lang="LID4096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C3CEF-F8A4-48C6-30A0-D8838AC73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6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A6A80C29-D671-E533-2DCA-300BF0B383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9B7D038-43CA-2778-1F88-7CBFDB78759C}"/>
              </a:ext>
            </a:extLst>
          </p:cNvPr>
          <p:cNvSpPr/>
          <p:nvPr/>
        </p:nvSpPr>
        <p:spPr>
          <a:xfrm>
            <a:off x="5738326" y="1897386"/>
            <a:ext cx="5375389" cy="3859795"/>
          </a:xfrm>
          <a:prstGeom prst="rect">
            <a:avLst/>
          </a:prstGeom>
          <a:noFill/>
          <a:ln w="12700">
            <a:solidFill>
              <a:srgbClr val="FF6A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6737B7E-2B12-9EB8-1F0C-C8311260C4D8}"/>
              </a:ext>
            </a:extLst>
          </p:cNvPr>
          <p:cNvSpPr/>
          <p:nvPr/>
        </p:nvSpPr>
        <p:spPr>
          <a:xfrm>
            <a:off x="611910" y="2561148"/>
            <a:ext cx="229463" cy="257106"/>
          </a:xfrm>
          <a:prstGeom prst="ellipse">
            <a:avLst/>
          </a:prstGeom>
          <a:solidFill>
            <a:srgbClr val="DD5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FF5CDF-7F05-5E55-321E-2ABEAAA490AA}"/>
              </a:ext>
            </a:extLst>
          </p:cNvPr>
          <p:cNvSpPr txBox="1"/>
          <p:nvPr/>
        </p:nvSpPr>
        <p:spPr>
          <a:xfrm>
            <a:off x="847461" y="1977594"/>
            <a:ext cx="1588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 Host</a:t>
            </a:r>
            <a:endParaRPr lang="LID4096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2C419B-55E7-3DAF-2A97-38A2CD6BAE0D}"/>
              </a:ext>
            </a:extLst>
          </p:cNvPr>
          <p:cNvSpPr txBox="1"/>
          <p:nvPr/>
        </p:nvSpPr>
        <p:spPr>
          <a:xfrm>
            <a:off x="847461" y="2510365"/>
            <a:ext cx="1181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Regular</a:t>
            </a:r>
            <a:endParaRPr lang="LID4096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CB5B281-9519-10FA-210E-D2917CA05F90}"/>
              </a:ext>
            </a:extLst>
          </p:cNvPr>
          <p:cNvGrpSpPr/>
          <p:nvPr/>
        </p:nvGrpSpPr>
        <p:grpSpPr>
          <a:xfrm>
            <a:off x="1832723" y="2157919"/>
            <a:ext cx="3593535" cy="3335977"/>
            <a:chOff x="431266" y="2141141"/>
            <a:chExt cx="3593535" cy="333597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D5474D-49B7-04B1-83CD-474B51A89A62}"/>
                </a:ext>
              </a:extLst>
            </p:cNvPr>
            <p:cNvGrpSpPr/>
            <p:nvPr/>
          </p:nvGrpSpPr>
          <p:grpSpPr>
            <a:xfrm>
              <a:off x="431266" y="2141141"/>
              <a:ext cx="3593535" cy="3335977"/>
              <a:chOff x="494879" y="2964810"/>
              <a:chExt cx="1751307" cy="173513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1ED8A51-F082-54EE-1786-1A4496FD2B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9155" t="6516" r="4539" b="8915"/>
              <a:stretch/>
            </p:blipFill>
            <p:spPr>
              <a:xfrm>
                <a:off x="495173" y="2964810"/>
                <a:ext cx="1751013" cy="1731962"/>
              </a:xfrm>
              <a:prstGeom prst="ellipse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C7F78422-720F-8821-6C56-BB0A4BD9BAB5}"/>
                  </a:ext>
                </a:extLst>
              </p:cNvPr>
              <p:cNvSpPr/>
              <p:nvPr/>
            </p:nvSpPr>
            <p:spPr>
              <a:xfrm>
                <a:off x="494879" y="2964810"/>
                <a:ext cx="1751307" cy="1735136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FD0AA7A-9780-64AF-4340-74F944AE16D8}"/>
                </a:ext>
              </a:extLst>
            </p:cNvPr>
            <p:cNvSpPr txBox="1"/>
            <p:nvPr/>
          </p:nvSpPr>
          <p:spPr>
            <a:xfrm>
              <a:off x="1074330" y="2613166"/>
              <a:ext cx="10135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16.83%</a:t>
              </a:r>
              <a:endParaRPr lang="LID4096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5AC0A35-6367-7200-1B1F-E9E4F8CDC867}"/>
                </a:ext>
              </a:extLst>
            </p:cNvPr>
            <p:cNvSpPr/>
            <p:nvPr/>
          </p:nvSpPr>
          <p:spPr>
            <a:xfrm>
              <a:off x="1302067" y="2898469"/>
              <a:ext cx="807243" cy="307776"/>
            </a:xfrm>
            <a:prstGeom prst="rect">
              <a:avLst/>
            </a:prstGeom>
            <a:solidFill>
              <a:srgbClr val="EAA4A2"/>
            </a:solidFill>
            <a:ln>
              <a:solidFill>
                <a:srgbClr val="EAA4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CD9802E-8425-7C61-4681-CC7BBA9A2864}"/>
                </a:ext>
              </a:extLst>
            </p:cNvPr>
            <p:cNvSpPr/>
            <p:nvPr/>
          </p:nvSpPr>
          <p:spPr>
            <a:xfrm>
              <a:off x="2228033" y="4331893"/>
              <a:ext cx="807243" cy="307776"/>
            </a:xfrm>
            <a:prstGeom prst="rect">
              <a:avLst/>
            </a:prstGeom>
            <a:solidFill>
              <a:srgbClr val="DD57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19104EF-8042-F319-845D-89EBC03C4618}"/>
                </a:ext>
              </a:extLst>
            </p:cNvPr>
            <p:cNvSpPr txBox="1"/>
            <p:nvPr/>
          </p:nvSpPr>
          <p:spPr>
            <a:xfrm>
              <a:off x="2458563" y="4510838"/>
              <a:ext cx="9676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83.17%</a:t>
              </a:r>
              <a:endParaRPr lang="LID4096" sz="1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A0486082-DA97-C1D6-6F82-5A42DFB00129}"/>
              </a:ext>
            </a:extLst>
          </p:cNvPr>
          <p:cNvSpPr/>
          <p:nvPr/>
        </p:nvSpPr>
        <p:spPr>
          <a:xfrm>
            <a:off x="604051" y="2029366"/>
            <a:ext cx="229463" cy="257106"/>
          </a:xfrm>
          <a:prstGeom prst="ellipse">
            <a:avLst/>
          </a:prstGeom>
          <a:solidFill>
            <a:srgbClr val="EAA4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8161E-27D2-7EB4-B6F0-9FFCD5773590}"/>
              </a:ext>
            </a:extLst>
          </p:cNvPr>
          <p:cNvSpPr txBox="1"/>
          <p:nvPr/>
        </p:nvSpPr>
        <p:spPr>
          <a:xfrm>
            <a:off x="356668" y="1040971"/>
            <a:ext cx="5550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Different Types of Airbnb’s Hosts</a:t>
            </a:r>
            <a:endParaRPr lang="LID4096" sz="2400" b="1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22556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FE77D37-FE52-AAAC-DE97-B9A3249B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Architect of New York's Central Park Has an Incredibly Unexpected  Legacy | Architectural Digest">
            <a:extLst>
              <a:ext uri="{FF2B5EF4-FFF2-40B4-BE49-F238E27FC236}">
                <a16:creationId xmlns:a16="http://schemas.microsoft.com/office/drawing/2014/main" id="{64F64BF2-7D21-4930-AB15-7CE6C627E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3" t="31372" r="32988" b="32262"/>
          <a:stretch>
            <a:fillRect/>
          </a:stretch>
        </p:blipFill>
        <p:spPr bwMode="auto">
          <a:xfrm>
            <a:off x="3771900" y="2188112"/>
            <a:ext cx="4323441" cy="2448160"/>
          </a:xfrm>
          <a:custGeom>
            <a:avLst/>
            <a:gdLst/>
            <a:ahLst/>
            <a:cxnLst/>
            <a:rect l="l" t="t" r="r" b="b"/>
            <a:pathLst>
              <a:path w="4284217" h="2493983">
                <a:moveTo>
                  <a:pt x="3579493" y="369424"/>
                </a:moveTo>
                <a:cubicBezTo>
                  <a:pt x="3534984" y="369424"/>
                  <a:pt x="3505559" y="386486"/>
                  <a:pt x="3491217" y="420609"/>
                </a:cubicBezTo>
                <a:cubicBezTo>
                  <a:pt x="3476875" y="454733"/>
                  <a:pt x="3469704" y="533612"/>
                  <a:pt x="3469704" y="657248"/>
                </a:cubicBezTo>
                <a:lnTo>
                  <a:pt x="3469704" y="1829316"/>
                </a:lnTo>
                <a:cubicBezTo>
                  <a:pt x="3469704" y="1968777"/>
                  <a:pt x="3476380" y="2052850"/>
                  <a:pt x="3489733" y="2081533"/>
                </a:cubicBezTo>
                <a:cubicBezTo>
                  <a:pt x="3503086" y="2110217"/>
                  <a:pt x="3532016" y="2124559"/>
                  <a:pt x="3576525" y="2124559"/>
                </a:cubicBezTo>
                <a:cubicBezTo>
                  <a:pt x="3621034" y="2124559"/>
                  <a:pt x="3650213" y="2107744"/>
                  <a:pt x="3664060" y="2074115"/>
                </a:cubicBezTo>
                <a:cubicBezTo>
                  <a:pt x="3677907" y="2040486"/>
                  <a:pt x="3684830" y="1964821"/>
                  <a:pt x="3684830" y="1847120"/>
                </a:cubicBezTo>
                <a:lnTo>
                  <a:pt x="3684830" y="657248"/>
                </a:lnTo>
                <a:cubicBezTo>
                  <a:pt x="3684830" y="529656"/>
                  <a:pt x="3678649" y="449787"/>
                  <a:pt x="3666285" y="417642"/>
                </a:cubicBezTo>
                <a:cubicBezTo>
                  <a:pt x="3653922" y="385497"/>
                  <a:pt x="3624991" y="369424"/>
                  <a:pt x="3579493" y="369424"/>
                </a:cubicBezTo>
                <a:close/>
                <a:moveTo>
                  <a:pt x="1950718" y="369424"/>
                </a:moveTo>
                <a:cubicBezTo>
                  <a:pt x="1906209" y="369424"/>
                  <a:pt x="1876784" y="386486"/>
                  <a:pt x="1862443" y="420609"/>
                </a:cubicBezTo>
                <a:cubicBezTo>
                  <a:pt x="1848100" y="454733"/>
                  <a:pt x="1840930" y="533612"/>
                  <a:pt x="1840930" y="657248"/>
                </a:cubicBezTo>
                <a:lnTo>
                  <a:pt x="1840930" y="1829316"/>
                </a:lnTo>
                <a:cubicBezTo>
                  <a:pt x="1840930" y="1968777"/>
                  <a:pt x="1847606" y="2052850"/>
                  <a:pt x="1860958" y="2081533"/>
                </a:cubicBezTo>
                <a:cubicBezTo>
                  <a:pt x="1874312" y="2110217"/>
                  <a:pt x="1903243" y="2124559"/>
                  <a:pt x="1947751" y="2124559"/>
                </a:cubicBezTo>
                <a:cubicBezTo>
                  <a:pt x="1992260" y="2124559"/>
                  <a:pt x="2021438" y="2107744"/>
                  <a:pt x="2035286" y="2074115"/>
                </a:cubicBezTo>
                <a:cubicBezTo>
                  <a:pt x="2049132" y="2040486"/>
                  <a:pt x="2056056" y="1964821"/>
                  <a:pt x="2056056" y="1847120"/>
                </a:cubicBezTo>
                <a:lnTo>
                  <a:pt x="2056056" y="657248"/>
                </a:lnTo>
                <a:cubicBezTo>
                  <a:pt x="2056056" y="529656"/>
                  <a:pt x="2049874" y="449787"/>
                  <a:pt x="2037510" y="417642"/>
                </a:cubicBezTo>
                <a:cubicBezTo>
                  <a:pt x="2025148" y="385497"/>
                  <a:pt x="1996216" y="369424"/>
                  <a:pt x="1950718" y="369424"/>
                </a:cubicBezTo>
                <a:close/>
                <a:moveTo>
                  <a:pt x="660215" y="45993"/>
                </a:moveTo>
                <a:lnTo>
                  <a:pt x="1013319" y="45993"/>
                </a:lnTo>
                <a:lnTo>
                  <a:pt x="1013319" y="2447990"/>
                </a:lnTo>
                <a:lnTo>
                  <a:pt x="413933" y="2447990"/>
                </a:lnTo>
                <a:lnTo>
                  <a:pt x="413933" y="1160199"/>
                </a:lnTo>
                <a:cubicBezTo>
                  <a:pt x="413933" y="974251"/>
                  <a:pt x="409482" y="862484"/>
                  <a:pt x="400580" y="824899"/>
                </a:cubicBezTo>
                <a:cubicBezTo>
                  <a:pt x="391678" y="787313"/>
                  <a:pt x="367198" y="758877"/>
                  <a:pt x="327141" y="739590"/>
                </a:cubicBezTo>
                <a:cubicBezTo>
                  <a:pt x="287082" y="720303"/>
                  <a:pt x="197817" y="710659"/>
                  <a:pt x="59345" y="710659"/>
                </a:cubicBezTo>
                <a:lnTo>
                  <a:pt x="0" y="710659"/>
                </a:lnTo>
                <a:lnTo>
                  <a:pt x="0" y="430624"/>
                </a:lnTo>
                <a:cubicBezTo>
                  <a:pt x="289802" y="368250"/>
                  <a:pt x="509874" y="240039"/>
                  <a:pt x="660215" y="45993"/>
                </a:cubicBezTo>
                <a:close/>
                <a:moveTo>
                  <a:pt x="3566140" y="0"/>
                </a:moveTo>
                <a:cubicBezTo>
                  <a:pt x="3697689" y="0"/>
                  <a:pt x="3815390" y="22996"/>
                  <a:pt x="3919244" y="68989"/>
                </a:cubicBezTo>
                <a:cubicBezTo>
                  <a:pt x="4023098" y="114981"/>
                  <a:pt x="4100742" y="171112"/>
                  <a:pt x="4152174" y="237381"/>
                </a:cubicBezTo>
                <a:cubicBezTo>
                  <a:pt x="4203607" y="303650"/>
                  <a:pt x="4238472" y="378326"/>
                  <a:pt x="4256770" y="461409"/>
                </a:cubicBezTo>
                <a:cubicBezTo>
                  <a:pt x="4275069" y="544492"/>
                  <a:pt x="4284217" y="677030"/>
                  <a:pt x="4284217" y="859022"/>
                </a:cubicBezTo>
                <a:lnTo>
                  <a:pt x="4284217" y="1660182"/>
                </a:lnTo>
                <a:cubicBezTo>
                  <a:pt x="4284217" y="1842174"/>
                  <a:pt x="4274327" y="1974712"/>
                  <a:pt x="4254545" y="2057795"/>
                </a:cubicBezTo>
                <a:cubicBezTo>
                  <a:pt x="4234763" y="2140879"/>
                  <a:pt x="4193716" y="2218522"/>
                  <a:pt x="4131403" y="2290725"/>
                </a:cubicBezTo>
                <a:cubicBezTo>
                  <a:pt x="4069091" y="2362929"/>
                  <a:pt x="3993920" y="2414856"/>
                  <a:pt x="3905891" y="2446506"/>
                </a:cubicBezTo>
                <a:cubicBezTo>
                  <a:pt x="3817863" y="2478157"/>
                  <a:pt x="3719449" y="2493983"/>
                  <a:pt x="3610649" y="2493983"/>
                </a:cubicBezTo>
                <a:cubicBezTo>
                  <a:pt x="3467232" y="2493983"/>
                  <a:pt x="3348046" y="2477416"/>
                  <a:pt x="3253094" y="2444281"/>
                </a:cubicBezTo>
                <a:cubicBezTo>
                  <a:pt x="3158142" y="2411147"/>
                  <a:pt x="3082476" y="2359467"/>
                  <a:pt x="3026098" y="2289242"/>
                </a:cubicBezTo>
                <a:cubicBezTo>
                  <a:pt x="2969721" y="2219016"/>
                  <a:pt x="2929663" y="2145082"/>
                  <a:pt x="2905925" y="2067439"/>
                </a:cubicBezTo>
                <a:cubicBezTo>
                  <a:pt x="2882187" y="1989796"/>
                  <a:pt x="2870318" y="1866407"/>
                  <a:pt x="2870318" y="1697273"/>
                </a:cubicBezTo>
                <a:lnTo>
                  <a:pt x="2870318" y="859022"/>
                </a:lnTo>
                <a:cubicBezTo>
                  <a:pt x="2870318" y="638456"/>
                  <a:pt x="2889358" y="473278"/>
                  <a:pt x="2927437" y="363490"/>
                </a:cubicBezTo>
                <a:cubicBezTo>
                  <a:pt x="2965517" y="253701"/>
                  <a:pt x="3041182" y="165672"/>
                  <a:pt x="3154432" y="99403"/>
                </a:cubicBezTo>
                <a:cubicBezTo>
                  <a:pt x="3267683" y="33135"/>
                  <a:pt x="3404919" y="0"/>
                  <a:pt x="3566140" y="0"/>
                </a:cubicBezTo>
                <a:close/>
                <a:moveTo>
                  <a:pt x="1937366" y="0"/>
                </a:moveTo>
                <a:cubicBezTo>
                  <a:pt x="2068914" y="0"/>
                  <a:pt x="2186615" y="22996"/>
                  <a:pt x="2290469" y="68989"/>
                </a:cubicBezTo>
                <a:cubicBezTo>
                  <a:pt x="2394323" y="114981"/>
                  <a:pt x="2471967" y="171112"/>
                  <a:pt x="2523399" y="237381"/>
                </a:cubicBezTo>
                <a:cubicBezTo>
                  <a:pt x="2574832" y="303650"/>
                  <a:pt x="2609697" y="378326"/>
                  <a:pt x="2627995" y="461409"/>
                </a:cubicBezTo>
                <a:cubicBezTo>
                  <a:pt x="2646293" y="544492"/>
                  <a:pt x="2655442" y="677030"/>
                  <a:pt x="2655442" y="859022"/>
                </a:cubicBezTo>
                <a:lnTo>
                  <a:pt x="2655442" y="1660182"/>
                </a:lnTo>
                <a:cubicBezTo>
                  <a:pt x="2655442" y="1842174"/>
                  <a:pt x="2645551" y="1974712"/>
                  <a:pt x="2625770" y="2057795"/>
                </a:cubicBezTo>
                <a:cubicBezTo>
                  <a:pt x="2605988" y="2140879"/>
                  <a:pt x="2564941" y="2218522"/>
                  <a:pt x="2502628" y="2290725"/>
                </a:cubicBezTo>
                <a:cubicBezTo>
                  <a:pt x="2440316" y="2362929"/>
                  <a:pt x="2365145" y="2414856"/>
                  <a:pt x="2277117" y="2446506"/>
                </a:cubicBezTo>
                <a:cubicBezTo>
                  <a:pt x="2189088" y="2478157"/>
                  <a:pt x="2090674" y="2493983"/>
                  <a:pt x="1981874" y="2493983"/>
                </a:cubicBezTo>
                <a:cubicBezTo>
                  <a:pt x="1838457" y="2493983"/>
                  <a:pt x="1719272" y="2477416"/>
                  <a:pt x="1624320" y="2444281"/>
                </a:cubicBezTo>
                <a:cubicBezTo>
                  <a:pt x="1529367" y="2411147"/>
                  <a:pt x="1453702" y="2359467"/>
                  <a:pt x="1397324" y="2289242"/>
                </a:cubicBezTo>
                <a:cubicBezTo>
                  <a:pt x="1340946" y="2219016"/>
                  <a:pt x="1300888" y="2145082"/>
                  <a:pt x="1277150" y="2067439"/>
                </a:cubicBezTo>
                <a:cubicBezTo>
                  <a:pt x="1253412" y="1989796"/>
                  <a:pt x="1241543" y="1866407"/>
                  <a:pt x="1241543" y="1697273"/>
                </a:cubicBezTo>
                <a:lnTo>
                  <a:pt x="1241543" y="859022"/>
                </a:lnTo>
                <a:cubicBezTo>
                  <a:pt x="1241543" y="638456"/>
                  <a:pt x="1260583" y="473278"/>
                  <a:pt x="1298663" y="363490"/>
                </a:cubicBezTo>
                <a:cubicBezTo>
                  <a:pt x="1336742" y="253701"/>
                  <a:pt x="1412407" y="165672"/>
                  <a:pt x="1525658" y="99403"/>
                </a:cubicBezTo>
                <a:cubicBezTo>
                  <a:pt x="1638908" y="33135"/>
                  <a:pt x="1776144" y="0"/>
                  <a:pt x="19373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he Architect of New York's Central Park Has an Incredibly Unexpected  Legacy | Architectural Digest">
            <a:extLst>
              <a:ext uri="{FF2B5EF4-FFF2-40B4-BE49-F238E27FC236}">
                <a16:creationId xmlns:a16="http://schemas.microsoft.com/office/drawing/2014/main" id="{4262F957-5AC5-D2B5-CB1C-EF82D699C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18480" r="14962" b="75082"/>
          <a:stretch>
            <a:fillRect/>
          </a:stretch>
        </p:blipFill>
        <p:spPr bwMode="auto">
          <a:xfrm>
            <a:off x="1158569" y="1247850"/>
            <a:ext cx="9137956" cy="454004"/>
          </a:xfrm>
          <a:custGeom>
            <a:avLst/>
            <a:gdLst/>
            <a:ahLst/>
            <a:cxnLst/>
            <a:rect l="l" t="t" r="r" b="b"/>
            <a:pathLst>
              <a:path w="9220200" h="441573">
                <a:moveTo>
                  <a:pt x="9032453" y="290661"/>
                </a:moveTo>
                <a:lnTo>
                  <a:pt x="9120411" y="290661"/>
                </a:lnTo>
                <a:lnTo>
                  <a:pt x="9120411" y="349597"/>
                </a:lnTo>
                <a:lnTo>
                  <a:pt x="9032453" y="349597"/>
                </a:lnTo>
                <a:close/>
                <a:moveTo>
                  <a:pt x="6921326" y="231949"/>
                </a:moveTo>
                <a:cubicBezTo>
                  <a:pt x="6908081" y="233288"/>
                  <a:pt x="6897365" y="234441"/>
                  <a:pt x="6889180" y="235409"/>
                </a:cubicBezTo>
                <a:cubicBezTo>
                  <a:pt x="6880994" y="236376"/>
                  <a:pt x="6872957" y="238274"/>
                  <a:pt x="6865069" y="241101"/>
                </a:cubicBezTo>
                <a:cubicBezTo>
                  <a:pt x="6858223" y="243483"/>
                  <a:pt x="6852903" y="247092"/>
                  <a:pt x="6849108" y="251929"/>
                </a:cubicBezTo>
                <a:cubicBezTo>
                  <a:pt x="6845312" y="256766"/>
                  <a:pt x="6843415" y="263202"/>
                  <a:pt x="6843415" y="271239"/>
                </a:cubicBezTo>
                <a:cubicBezTo>
                  <a:pt x="6843415" y="282997"/>
                  <a:pt x="6846577" y="291071"/>
                  <a:pt x="6852903" y="295461"/>
                </a:cubicBezTo>
                <a:cubicBezTo>
                  <a:pt x="6859228" y="299851"/>
                  <a:pt x="6868567" y="302047"/>
                  <a:pt x="6880920" y="302047"/>
                </a:cubicBezTo>
                <a:cubicBezTo>
                  <a:pt x="6887766" y="302047"/>
                  <a:pt x="6894761" y="300484"/>
                  <a:pt x="6901904" y="297358"/>
                </a:cubicBezTo>
                <a:cubicBezTo>
                  <a:pt x="6909048" y="294233"/>
                  <a:pt x="6915522" y="289843"/>
                  <a:pt x="6921326" y="284187"/>
                </a:cubicBezTo>
                <a:close/>
                <a:moveTo>
                  <a:pt x="3473276" y="231949"/>
                </a:moveTo>
                <a:cubicBezTo>
                  <a:pt x="3460030" y="233288"/>
                  <a:pt x="3449315" y="234441"/>
                  <a:pt x="3441129" y="235409"/>
                </a:cubicBezTo>
                <a:cubicBezTo>
                  <a:pt x="3432944" y="236376"/>
                  <a:pt x="3424907" y="238274"/>
                  <a:pt x="3417019" y="241101"/>
                </a:cubicBezTo>
                <a:cubicBezTo>
                  <a:pt x="3410174" y="243483"/>
                  <a:pt x="3404852" y="247092"/>
                  <a:pt x="3401057" y="251929"/>
                </a:cubicBezTo>
                <a:cubicBezTo>
                  <a:pt x="3397262" y="256766"/>
                  <a:pt x="3395364" y="263202"/>
                  <a:pt x="3395364" y="271239"/>
                </a:cubicBezTo>
                <a:cubicBezTo>
                  <a:pt x="3395364" y="282997"/>
                  <a:pt x="3398527" y="291071"/>
                  <a:pt x="3404852" y="295461"/>
                </a:cubicBezTo>
                <a:cubicBezTo>
                  <a:pt x="3411177" y="299851"/>
                  <a:pt x="3420516" y="302047"/>
                  <a:pt x="3432869" y="302047"/>
                </a:cubicBezTo>
                <a:cubicBezTo>
                  <a:pt x="3439715" y="302047"/>
                  <a:pt x="3446710" y="300484"/>
                  <a:pt x="3453854" y="297358"/>
                </a:cubicBezTo>
                <a:cubicBezTo>
                  <a:pt x="3460998" y="294233"/>
                  <a:pt x="3467472" y="289843"/>
                  <a:pt x="3473276" y="284187"/>
                </a:cubicBezTo>
                <a:close/>
                <a:moveTo>
                  <a:pt x="930102" y="231949"/>
                </a:moveTo>
                <a:cubicBezTo>
                  <a:pt x="916856" y="233288"/>
                  <a:pt x="906140" y="234441"/>
                  <a:pt x="897955" y="235409"/>
                </a:cubicBezTo>
                <a:cubicBezTo>
                  <a:pt x="889769" y="236376"/>
                  <a:pt x="881733" y="238274"/>
                  <a:pt x="873845" y="241101"/>
                </a:cubicBezTo>
                <a:cubicBezTo>
                  <a:pt x="866999" y="243483"/>
                  <a:pt x="861678" y="247092"/>
                  <a:pt x="857883" y="251929"/>
                </a:cubicBezTo>
                <a:cubicBezTo>
                  <a:pt x="854088" y="256766"/>
                  <a:pt x="852190" y="263202"/>
                  <a:pt x="852190" y="271239"/>
                </a:cubicBezTo>
                <a:cubicBezTo>
                  <a:pt x="852190" y="282997"/>
                  <a:pt x="855353" y="291071"/>
                  <a:pt x="861678" y="295461"/>
                </a:cubicBezTo>
                <a:cubicBezTo>
                  <a:pt x="868003" y="299851"/>
                  <a:pt x="877342" y="302047"/>
                  <a:pt x="889695" y="302047"/>
                </a:cubicBezTo>
                <a:cubicBezTo>
                  <a:pt x="896541" y="302047"/>
                  <a:pt x="903536" y="300484"/>
                  <a:pt x="910680" y="297358"/>
                </a:cubicBezTo>
                <a:cubicBezTo>
                  <a:pt x="917823" y="294233"/>
                  <a:pt x="924298" y="289843"/>
                  <a:pt x="930102" y="284187"/>
                </a:cubicBezTo>
                <a:close/>
                <a:moveTo>
                  <a:pt x="8826624" y="152698"/>
                </a:moveTo>
                <a:cubicBezTo>
                  <a:pt x="8819629" y="152698"/>
                  <a:pt x="8812671" y="153814"/>
                  <a:pt x="8805751" y="156046"/>
                </a:cubicBezTo>
                <a:cubicBezTo>
                  <a:pt x="8798830" y="158279"/>
                  <a:pt x="8792021" y="161627"/>
                  <a:pt x="8785324" y="166092"/>
                </a:cubicBezTo>
                <a:lnTo>
                  <a:pt x="8785324" y="292001"/>
                </a:lnTo>
                <a:cubicBezTo>
                  <a:pt x="8790533" y="294084"/>
                  <a:pt x="8795779" y="295498"/>
                  <a:pt x="8801063" y="296242"/>
                </a:cubicBezTo>
                <a:cubicBezTo>
                  <a:pt x="8806346" y="296986"/>
                  <a:pt x="8811592" y="297358"/>
                  <a:pt x="8816801" y="297358"/>
                </a:cubicBezTo>
                <a:cubicBezTo>
                  <a:pt x="8835702" y="297358"/>
                  <a:pt x="8849804" y="291108"/>
                  <a:pt x="8859106" y="278606"/>
                </a:cubicBezTo>
                <a:cubicBezTo>
                  <a:pt x="8868407" y="266105"/>
                  <a:pt x="8873058" y="247352"/>
                  <a:pt x="8873058" y="222349"/>
                </a:cubicBezTo>
                <a:cubicBezTo>
                  <a:pt x="8873058" y="197346"/>
                  <a:pt x="8869263" y="179487"/>
                  <a:pt x="8861673" y="168771"/>
                </a:cubicBezTo>
                <a:cubicBezTo>
                  <a:pt x="8854083" y="158055"/>
                  <a:pt x="8842400" y="152698"/>
                  <a:pt x="8826624" y="152698"/>
                </a:cubicBezTo>
                <a:close/>
                <a:moveTo>
                  <a:pt x="8245599" y="152698"/>
                </a:moveTo>
                <a:cubicBezTo>
                  <a:pt x="8238604" y="152698"/>
                  <a:pt x="8231646" y="153814"/>
                  <a:pt x="8224726" y="156046"/>
                </a:cubicBezTo>
                <a:cubicBezTo>
                  <a:pt x="8217805" y="158279"/>
                  <a:pt x="8210996" y="161627"/>
                  <a:pt x="8204299" y="166092"/>
                </a:cubicBezTo>
                <a:lnTo>
                  <a:pt x="8204299" y="292001"/>
                </a:lnTo>
                <a:cubicBezTo>
                  <a:pt x="8209508" y="294084"/>
                  <a:pt x="8214754" y="295498"/>
                  <a:pt x="8220038" y="296242"/>
                </a:cubicBezTo>
                <a:cubicBezTo>
                  <a:pt x="8225321" y="296986"/>
                  <a:pt x="8230567" y="297358"/>
                  <a:pt x="8235776" y="297358"/>
                </a:cubicBezTo>
                <a:cubicBezTo>
                  <a:pt x="8254677" y="297358"/>
                  <a:pt x="8268779" y="291108"/>
                  <a:pt x="8278081" y="278606"/>
                </a:cubicBezTo>
                <a:cubicBezTo>
                  <a:pt x="8287382" y="266105"/>
                  <a:pt x="8292033" y="247352"/>
                  <a:pt x="8292033" y="222349"/>
                </a:cubicBezTo>
                <a:cubicBezTo>
                  <a:pt x="8292033" y="197346"/>
                  <a:pt x="8288238" y="179487"/>
                  <a:pt x="8280648" y="168771"/>
                </a:cubicBezTo>
                <a:cubicBezTo>
                  <a:pt x="8273058" y="158055"/>
                  <a:pt x="8261375" y="152698"/>
                  <a:pt x="8245599" y="152698"/>
                </a:cubicBezTo>
                <a:close/>
                <a:moveTo>
                  <a:pt x="4768974" y="152698"/>
                </a:moveTo>
                <a:cubicBezTo>
                  <a:pt x="4761979" y="152698"/>
                  <a:pt x="4755021" y="153814"/>
                  <a:pt x="4748101" y="156046"/>
                </a:cubicBezTo>
                <a:cubicBezTo>
                  <a:pt x="4741180" y="158279"/>
                  <a:pt x="4734372" y="161627"/>
                  <a:pt x="4727674" y="166092"/>
                </a:cubicBezTo>
                <a:lnTo>
                  <a:pt x="4727674" y="292224"/>
                </a:lnTo>
                <a:cubicBezTo>
                  <a:pt x="4731841" y="294010"/>
                  <a:pt x="4736418" y="295275"/>
                  <a:pt x="4741404" y="296019"/>
                </a:cubicBezTo>
                <a:cubicBezTo>
                  <a:pt x="4746389" y="296763"/>
                  <a:pt x="4752305" y="297135"/>
                  <a:pt x="4759151" y="297135"/>
                </a:cubicBezTo>
                <a:cubicBezTo>
                  <a:pt x="4778201" y="297135"/>
                  <a:pt x="4792340" y="290922"/>
                  <a:pt x="4801568" y="278495"/>
                </a:cubicBezTo>
                <a:cubicBezTo>
                  <a:pt x="4810795" y="266067"/>
                  <a:pt x="4815408" y="247352"/>
                  <a:pt x="4815408" y="222349"/>
                </a:cubicBezTo>
                <a:cubicBezTo>
                  <a:pt x="4815408" y="197941"/>
                  <a:pt x="4811651" y="180231"/>
                  <a:pt x="4804135" y="169217"/>
                </a:cubicBezTo>
                <a:cubicBezTo>
                  <a:pt x="4796619" y="158204"/>
                  <a:pt x="4784899" y="152698"/>
                  <a:pt x="4768974" y="152698"/>
                </a:cubicBezTo>
                <a:close/>
                <a:moveTo>
                  <a:pt x="3997449" y="152698"/>
                </a:moveTo>
                <a:cubicBezTo>
                  <a:pt x="3990454" y="152698"/>
                  <a:pt x="3983496" y="153814"/>
                  <a:pt x="3976576" y="156046"/>
                </a:cubicBezTo>
                <a:cubicBezTo>
                  <a:pt x="3969655" y="158279"/>
                  <a:pt x="3962846" y="161627"/>
                  <a:pt x="3956149" y="166092"/>
                </a:cubicBezTo>
                <a:lnTo>
                  <a:pt x="3956149" y="292224"/>
                </a:lnTo>
                <a:cubicBezTo>
                  <a:pt x="3960316" y="294010"/>
                  <a:pt x="3964892" y="295275"/>
                  <a:pt x="3969878" y="296019"/>
                </a:cubicBezTo>
                <a:cubicBezTo>
                  <a:pt x="3974865" y="296763"/>
                  <a:pt x="3980780" y="297135"/>
                  <a:pt x="3987626" y="297135"/>
                </a:cubicBezTo>
                <a:cubicBezTo>
                  <a:pt x="4006676" y="297135"/>
                  <a:pt x="4020815" y="290922"/>
                  <a:pt x="4030042" y="278495"/>
                </a:cubicBezTo>
                <a:cubicBezTo>
                  <a:pt x="4039269" y="266067"/>
                  <a:pt x="4043883" y="247352"/>
                  <a:pt x="4043883" y="222349"/>
                </a:cubicBezTo>
                <a:cubicBezTo>
                  <a:pt x="4043883" y="197941"/>
                  <a:pt x="4040125" y="180231"/>
                  <a:pt x="4032609" y="169217"/>
                </a:cubicBezTo>
                <a:cubicBezTo>
                  <a:pt x="4025094" y="158204"/>
                  <a:pt x="4013373" y="152698"/>
                  <a:pt x="3997449" y="152698"/>
                </a:cubicBezTo>
                <a:close/>
                <a:moveTo>
                  <a:pt x="2891657" y="150688"/>
                </a:moveTo>
                <a:cubicBezTo>
                  <a:pt x="2872904" y="150688"/>
                  <a:pt x="2858802" y="157237"/>
                  <a:pt x="2849352" y="170334"/>
                </a:cubicBezTo>
                <a:cubicBezTo>
                  <a:pt x="2839901" y="183431"/>
                  <a:pt x="2835176" y="201736"/>
                  <a:pt x="2835176" y="225251"/>
                </a:cubicBezTo>
                <a:cubicBezTo>
                  <a:pt x="2835176" y="249957"/>
                  <a:pt x="2838934" y="267816"/>
                  <a:pt x="2846450" y="278829"/>
                </a:cubicBezTo>
                <a:cubicBezTo>
                  <a:pt x="2853966" y="289843"/>
                  <a:pt x="2866132" y="295349"/>
                  <a:pt x="2882950" y="295349"/>
                </a:cubicBezTo>
                <a:cubicBezTo>
                  <a:pt x="2889796" y="295349"/>
                  <a:pt x="2896716" y="294010"/>
                  <a:pt x="2903711" y="291331"/>
                </a:cubicBezTo>
                <a:cubicBezTo>
                  <a:pt x="2910706" y="288652"/>
                  <a:pt x="2917106" y="285006"/>
                  <a:pt x="2922911" y="280392"/>
                </a:cubicBezTo>
                <a:lnTo>
                  <a:pt x="2922911" y="157386"/>
                </a:lnTo>
                <a:cubicBezTo>
                  <a:pt x="2919041" y="155451"/>
                  <a:pt x="2913981" y="153851"/>
                  <a:pt x="2907729" y="152586"/>
                </a:cubicBezTo>
                <a:cubicBezTo>
                  <a:pt x="2901479" y="151321"/>
                  <a:pt x="2896121" y="150688"/>
                  <a:pt x="2891657" y="150688"/>
                </a:cubicBezTo>
                <a:close/>
                <a:moveTo>
                  <a:pt x="6275189" y="147117"/>
                </a:moveTo>
                <a:cubicBezTo>
                  <a:pt x="6268194" y="147117"/>
                  <a:pt x="6261869" y="148196"/>
                  <a:pt x="6256214" y="150354"/>
                </a:cubicBezTo>
                <a:cubicBezTo>
                  <a:pt x="6250558" y="152512"/>
                  <a:pt x="6245349" y="156642"/>
                  <a:pt x="6240587" y="162743"/>
                </a:cubicBezTo>
                <a:cubicBezTo>
                  <a:pt x="6236122" y="168548"/>
                  <a:pt x="6232550" y="176510"/>
                  <a:pt x="6229871" y="186630"/>
                </a:cubicBezTo>
                <a:cubicBezTo>
                  <a:pt x="6227192" y="196751"/>
                  <a:pt x="6225853" y="209475"/>
                  <a:pt x="6225853" y="224805"/>
                </a:cubicBezTo>
                <a:cubicBezTo>
                  <a:pt x="6225853" y="240134"/>
                  <a:pt x="6227118" y="252524"/>
                  <a:pt x="6229648" y="261975"/>
                </a:cubicBezTo>
                <a:cubicBezTo>
                  <a:pt x="6232178" y="271425"/>
                  <a:pt x="6235452" y="278978"/>
                  <a:pt x="6239470" y="284634"/>
                </a:cubicBezTo>
                <a:cubicBezTo>
                  <a:pt x="6243638" y="290438"/>
                  <a:pt x="6248847" y="294680"/>
                  <a:pt x="6255097" y="297358"/>
                </a:cubicBezTo>
                <a:cubicBezTo>
                  <a:pt x="6261348" y="300037"/>
                  <a:pt x="6268269" y="301377"/>
                  <a:pt x="6275859" y="301377"/>
                </a:cubicBezTo>
                <a:cubicBezTo>
                  <a:pt x="6282110" y="301377"/>
                  <a:pt x="6288472" y="300037"/>
                  <a:pt x="6294946" y="297358"/>
                </a:cubicBezTo>
                <a:cubicBezTo>
                  <a:pt x="6301420" y="294680"/>
                  <a:pt x="6306592" y="290661"/>
                  <a:pt x="6310461" y="285303"/>
                </a:cubicBezTo>
                <a:cubicBezTo>
                  <a:pt x="6315075" y="278904"/>
                  <a:pt x="6318572" y="271202"/>
                  <a:pt x="6320954" y="262198"/>
                </a:cubicBezTo>
                <a:cubicBezTo>
                  <a:pt x="6323335" y="253194"/>
                  <a:pt x="6324526" y="240729"/>
                  <a:pt x="6324526" y="224805"/>
                </a:cubicBezTo>
                <a:cubicBezTo>
                  <a:pt x="6324526" y="209922"/>
                  <a:pt x="6323298" y="197532"/>
                  <a:pt x="6320842" y="187635"/>
                </a:cubicBezTo>
                <a:cubicBezTo>
                  <a:pt x="6318386" y="177738"/>
                  <a:pt x="6315001" y="169813"/>
                  <a:pt x="6310685" y="163860"/>
                </a:cubicBezTo>
                <a:cubicBezTo>
                  <a:pt x="6306071" y="157609"/>
                  <a:pt x="6300862" y="153256"/>
                  <a:pt x="6295058" y="150800"/>
                </a:cubicBezTo>
                <a:cubicBezTo>
                  <a:pt x="6289253" y="148344"/>
                  <a:pt x="6282630" y="147117"/>
                  <a:pt x="6275189" y="147117"/>
                </a:cubicBezTo>
                <a:close/>
                <a:moveTo>
                  <a:pt x="4474964" y="147117"/>
                </a:moveTo>
                <a:cubicBezTo>
                  <a:pt x="4467969" y="147117"/>
                  <a:pt x="4461644" y="148196"/>
                  <a:pt x="4455988" y="150354"/>
                </a:cubicBezTo>
                <a:cubicBezTo>
                  <a:pt x="4450333" y="152512"/>
                  <a:pt x="4445124" y="156642"/>
                  <a:pt x="4440361" y="162743"/>
                </a:cubicBezTo>
                <a:cubicBezTo>
                  <a:pt x="4435897" y="168548"/>
                  <a:pt x="4432325" y="176510"/>
                  <a:pt x="4429646" y="186630"/>
                </a:cubicBezTo>
                <a:cubicBezTo>
                  <a:pt x="4426967" y="196751"/>
                  <a:pt x="4425628" y="209475"/>
                  <a:pt x="4425628" y="224805"/>
                </a:cubicBezTo>
                <a:cubicBezTo>
                  <a:pt x="4425628" y="240134"/>
                  <a:pt x="4426893" y="252524"/>
                  <a:pt x="4429422" y="261975"/>
                </a:cubicBezTo>
                <a:cubicBezTo>
                  <a:pt x="4431952" y="271425"/>
                  <a:pt x="4435227" y="278978"/>
                  <a:pt x="4439246" y="284634"/>
                </a:cubicBezTo>
                <a:cubicBezTo>
                  <a:pt x="4443412" y="290438"/>
                  <a:pt x="4448621" y="294680"/>
                  <a:pt x="4454872" y="297358"/>
                </a:cubicBezTo>
                <a:cubicBezTo>
                  <a:pt x="4461123" y="300037"/>
                  <a:pt x="4468043" y="301377"/>
                  <a:pt x="4475634" y="301377"/>
                </a:cubicBezTo>
                <a:cubicBezTo>
                  <a:pt x="4481884" y="301377"/>
                  <a:pt x="4488247" y="300037"/>
                  <a:pt x="4494721" y="297358"/>
                </a:cubicBezTo>
                <a:cubicBezTo>
                  <a:pt x="4501195" y="294680"/>
                  <a:pt x="4506367" y="290661"/>
                  <a:pt x="4510236" y="285303"/>
                </a:cubicBezTo>
                <a:cubicBezTo>
                  <a:pt x="4514850" y="278904"/>
                  <a:pt x="4518348" y="271202"/>
                  <a:pt x="4520728" y="262198"/>
                </a:cubicBezTo>
                <a:cubicBezTo>
                  <a:pt x="4523110" y="253194"/>
                  <a:pt x="4524300" y="240729"/>
                  <a:pt x="4524300" y="224805"/>
                </a:cubicBezTo>
                <a:cubicBezTo>
                  <a:pt x="4524300" y="209922"/>
                  <a:pt x="4523073" y="197532"/>
                  <a:pt x="4520617" y="187635"/>
                </a:cubicBezTo>
                <a:cubicBezTo>
                  <a:pt x="4518161" y="177738"/>
                  <a:pt x="4514775" y="169813"/>
                  <a:pt x="4510459" y="163860"/>
                </a:cubicBezTo>
                <a:cubicBezTo>
                  <a:pt x="4505846" y="157609"/>
                  <a:pt x="4500637" y="153256"/>
                  <a:pt x="4494832" y="150800"/>
                </a:cubicBezTo>
                <a:cubicBezTo>
                  <a:pt x="4489028" y="148344"/>
                  <a:pt x="4482405" y="147117"/>
                  <a:pt x="4474964" y="147117"/>
                </a:cubicBezTo>
                <a:close/>
                <a:moveTo>
                  <a:pt x="5044901" y="141312"/>
                </a:moveTo>
                <a:cubicBezTo>
                  <a:pt x="5029721" y="141312"/>
                  <a:pt x="5017852" y="145851"/>
                  <a:pt x="5009294" y="154930"/>
                </a:cubicBezTo>
                <a:cubicBezTo>
                  <a:pt x="5000737" y="164008"/>
                  <a:pt x="4996011" y="176361"/>
                  <a:pt x="4995118" y="191988"/>
                </a:cubicBezTo>
                <a:lnTo>
                  <a:pt x="5089550" y="191988"/>
                </a:lnTo>
                <a:cubicBezTo>
                  <a:pt x="5089103" y="175468"/>
                  <a:pt x="5085271" y="162892"/>
                  <a:pt x="5078053" y="154260"/>
                </a:cubicBezTo>
                <a:cubicBezTo>
                  <a:pt x="5070835" y="145628"/>
                  <a:pt x="5059784" y="141312"/>
                  <a:pt x="5044901" y="141312"/>
                </a:cubicBezTo>
                <a:close/>
                <a:moveTo>
                  <a:pt x="3168476" y="141312"/>
                </a:moveTo>
                <a:cubicBezTo>
                  <a:pt x="3153296" y="141312"/>
                  <a:pt x="3141426" y="145851"/>
                  <a:pt x="3132869" y="154930"/>
                </a:cubicBezTo>
                <a:cubicBezTo>
                  <a:pt x="3124311" y="164008"/>
                  <a:pt x="3119586" y="176361"/>
                  <a:pt x="3118693" y="191988"/>
                </a:cubicBezTo>
                <a:lnTo>
                  <a:pt x="3213124" y="191988"/>
                </a:lnTo>
                <a:cubicBezTo>
                  <a:pt x="3212678" y="175468"/>
                  <a:pt x="3208846" y="162892"/>
                  <a:pt x="3201627" y="154260"/>
                </a:cubicBezTo>
                <a:cubicBezTo>
                  <a:pt x="3194409" y="145628"/>
                  <a:pt x="3183359" y="141312"/>
                  <a:pt x="3168476" y="141312"/>
                </a:cubicBezTo>
                <a:close/>
                <a:moveTo>
                  <a:pt x="2339802" y="141312"/>
                </a:moveTo>
                <a:cubicBezTo>
                  <a:pt x="2324621" y="141312"/>
                  <a:pt x="2312753" y="145851"/>
                  <a:pt x="2304195" y="154930"/>
                </a:cubicBezTo>
                <a:cubicBezTo>
                  <a:pt x="2295637" y="164008"/>
                  <a:pt x="2290912" y="176361"/>
                  <a:pt x="2290018" y="191988"/>
                </a:cubicBezTo>
                <a:lnTo>
                  <a:pt x="2384451" y="191988"/>
                </a:lnTo>
                <a:cubicBezTo>
                  <a:pt x="2384004" y="175468"/>
                  <a:pt x="2380171" y="162892"/>
                  <a:pt x="2372953" y="154260"/>
                </a:cubicBezTo>
                <a:cubicBezTo>
                  <a:pt x="2365736" y="145628"/>
                  <a:pt x="2354685" y="141312"/>
                  <a:pt x="2339802" y="141312"/>
                </a:cubicBezTo>
                <a:close/>
                <a:moveTo>
                  <a:pt x="7603927" y="111844"/>
                </a:moveTo>
                <a:lnTo>
                  <a:pt x="7569993" y="221456"/>
                </a:lnTo>
                <a:lnTo>
                  <a:pt x="7637859" y="221456"/>
                </a:lnTo>
                <a:close/>
                <a:moveTo>
                  <a:pt x="7792789" y="98896"/>
                </a:moveTo>
                <a:lnTo>
                  <a:pt x="7870924" y="98896"/>
                </a:lnTo>
                <a:lnTo>
                  <a:pt x="7870924" y="349597"/>
                </a:lnTo>
                <a:lnTo>
                  <a:pt x="7792789" y="349597"/>
                </a:lnTo>
                <a:close/>
                <a:moveTo>
                  <a:pt x="2639765" y="98896"/>
                </a:moveTo>
                <a:lnTo>
                  <a:pt x="2717900" y="98896"/>
                </a:lnTo>
                <a:lnTo>
                  <a:pt x="2717900" y="349597"/>
                </a:lnTo>
                <a:lnTo>
                  <a:pt x="2639765" y="349597"/>
                </a:lnTo>
                <a:close/>
                <a:moveTo>
                  <a:pt x="8077497" y="98003"/>
                </a:moveTo>
                <a:cubicBezTo>
                  <a:pt x="8080027" y="98003"/>
                  <a:pt x="8082855" y="98078"/>
                  <a:pt x="8085981" y="98226"/>
                </a:cubicBezTo>
                <a:cubicBezTo>
                  <a:pt x="8089106" y="98375"/>
                  <a:pt x="8091934" y="98599"/>
                  <a:pt x="8094464" y="98896"/>
                </a:cubicBezTo>
                <a:lnTo>
                  <a:pt x="8094464" y="172789"/>
                </a:lnTo>
                <a:lnTo>
                  <a:pt x="8087990" y="172789"/>
                </a:lnTo>
                <a:cubicBezTo>
                  <a:pt x="8085013" y="171748"/>
                  <a:pt x="8080697" y="170966"/>
                  <a:pt x="8075042" y="170445"/>
                </a:cubicBezTo>
                <a:cubicBezTo>
                  <a:pt x="8069387" y="169924"/>
                  <a:pt x="8063135" y="169664"/>
                  <a:pt x="8056289" y="169664"/>
                </a:cubicBezTo>
                <a:cubicBezTo>
                  <a:pt x="8048104" y="169664"/>
                  <a:pt x="8039509" y="170855"/>
                  <a:pt x="8030505" y="173236"/>
                </a:cubicBezTo>
                <a:cubicBezTo>
                  <a:pt x="8021501" y="175617"/>
                  <a:pt x="8012757" y="178445"/>
                  <a:pt x="8004274" y="181719"/>
                </a:cubicBezTo>
                <a:lnTo>
                  <a:pt x="8004274" y="349597"/>
                </a:lnTo>
                <a:lnTo>
                  <a:pt x="7926139" y="349597"/>
                </a:lnTo>
                <a:lnTo>
                  <a:pt x="7926139" y="98896"/>
                </a:lnTo>
                <a:lnTo>
                  <a:pt x="8004274" y="98896"/>
                </a:lnTo>
                <a:lnTo>
                  <a:pt x="8004274" y="134838"/>
                </a:lnTo>
                <a:cubicBezTo>
                  <a:pt x="8007846" y="131564"/>
                  <a:pt x="8012795" y="127434"/>
                  <a:pt x="8019119" y="122448"/>
                </a:cubicBezTo>
                <a:cubicBezTo>
                  <a:pt x="8025445" y="117462"/>
                  <a:pt x="8031212" y="113481"/>
                  <a:pt x="8036421" y="110505"/>
                </a:cubicBezTo>
                <a:cubicBezTo>
                  <a:pt x="8042077" y="107082"/>
                  <a:pt x="8048662" y="104142"/>
                  <a:pt x="8056178" y="101687"/>
                </a:cubicBezTo>
                <a:cubicBezTo>
                  <a:pt x="8063693" y="99231"/>
                  <a:pt x="8070800" y="98003"/>
                  <a:pt x="8077497" y="98003"/>
                </a:cubicBezTo>
                <a:close/>
                <a:moveTo>
                  <a:pt x="6601123" y="98003"/>
                </a:moveTo>
                <a:cubicBezTo>
                  <a:pt x="6603653" y="98003"/>
                  <a:pt x="6606480" y="98078"/>
                  <a:pt x="6609606" y="98226"/>
                </a:cubicBezTo>
                <a:cubicBezTo>
                  <a:pt x="6612731" y="98375"/>
                  <a:pt x="6615559" y="98599"/>
                  <a:pt x="6618089" y="98896"/>
                </a:cubicBezTo>
                <a:lnTo>
                  <a:pt x="6618089" y="172789"/>
                </a:lnTo>
                <a:lnTo>
                  <a:pt x="6611615" y="172789"/>
                </a:lnTo>
                <a:cubicBezTo>
                  <a:pt x="6608639" y="171748"/>
                  <a:pt x="6604322" y="170966"/>
                  <a:pt x="6598667" y="170445"/>
                </a:cubicBezTo>
                <a:cubicBezTo>
                  <a:pt x="6593012" y="169924"/>
                  <a:pt x="6586761" y="169664"/>
                  <a:pt x="6579915" y="169664"/>
                </a:cubicBezTo>
                <a:cubicBezTo>
                  <a:pt x="6571729" y="169664"/>
                  <a:pt x="6563134" y="170855"/>
                  <a:pt x="6554130" y="173236"/>
                </a:cubicBezTo>
                <a:cubicBezTo>
                  <a:pt x="6545126" y="175617"/>
                  <a:pt x="6536382" y="178445"/>
                  <a:pt x="6527899" y="181719"/>
                </a:cubicBezTo>
                <a:lnTo>
                  <a:pt x="6527899" y="349597"/>
                </a:lnTo>
                <a:lnTo>
                  <a:pt x="6449764" y="349597"/>
                </a:lnTo>
                <a:lnTo>
                  <a:pt x="6449764" y="98896"/>
                </a:lnTo>
                <a:lnTo>
                  <a:pt x="6527899" y="98896"/>
                </a:lnTo>
                <a:lnTo>
                  <a:pt x="6527899" y="134838"/>
                </a:lnTo>
                <a:cubicBezTo>
                  <a:pt x="6531471" y="131564"/>
                  <a:pt x="6536420" y="127434"/>
                  <a:pt x="6542745" y="122448"/>
                </a:cubicBezTo>
                <a:cubicBezTo>
                  <a:pt x="6549070" y="117462"/>
                  <a:pt x="6554837" y="113481"/>
                  <a:pt x="6560046" y="110505"/>
                </a:cubicBezTo>
                <a:cubicBezTo>
                  <a:pt x="6565702" y="107082"/>
                  <a:pt x="6572287" y="104142"/>
                  <a:pt x="6579803" y="101687"/>
                </a:cubicBezTo>
                <a:cubicBezTo>
                  <a:pt x="6587319" y="99231"/>
                  <a:pt x="6594425" y="98003"/>
                  <a:pt x="6601123" y="98003"/>
                </a:cubicBezTo>
                <a:close/>
                <a:moveTo>
                  <a:pt x="5362873" y="98003"/>
                </a:moveTo>
                <a:cubicBezTo>
                  <a:pt x="5365403" y="98003"/>
                  <a:pt x="5368230" y="98078"/>
                  <a:pt x="5371356" y="98226"/>
                </a:cubicBezTo>
                <a:cubicBezTo>
                  <a:pt x="5374481" y="98375"/>
                  <a:pt x="5377309" y="98599"/>
                  <a:pt x="5379839" y="98896"/>
                </a:cubicBezTo>
                <a:lnTo>
                  <a:pt x="5379839" y="172789"/>
                </a:lnTo>
                <a:lnTo>
                  <a:pt x="5373365" y="172789"/>
                </a:lnTo>
                <a:cubicBezTo>
                  <a:pt x="5370389" y="171748"/>
                  <a:pt x="5366072" y="170966"/>
                  <a:pt x="5360417" y="170445"/>
                </a:cubicBezTo>
                <a:cubicBezTo>
                  <a:pt x="5354762" y="169924"/>
                  <a:pt x="5348511" y="169664"/>
                  <a:pt x="5341665" y="169664"/>
                </a:cubicBezTo>
                <a:cubicBezTo>
                  <a:pt x="5333479" y="169664"/>
                  <a:pt x="5324884" y="170855"/>
                  <a:pt x="5315880" y="173236"/>
                </a:cubicBezTo>
                <a:cubicBezTo>
                  <a:pt x="5306876" y="175617"/>
                  <a:pt x="5298132" y="178445"/>
                  <a:pt x="5289649" y="181719"/>
                </a:cubicBezTo>
                <a:lnTo>
                  <a:pt x="5289649" y="349597"/>
                </a:lnTo>
                <a:lnTo>
                  <a:pt x="5211514" y="349597"/>
                </a:lnTo>
                <a:lnTo>
                  <a:pt x="5211514" y="98896"/>
                </a:lnTo>
                <a:lnTo>
                  <a:pt x="5289649" y="98896"/>
                </a:lnTo>
                <a:lnTo>
                  <a:pt x="5289649" y="134838"/>
                </a:lnTo>
                <a:cubicBezTo>
                  <a:pt x="5293221" y="131564"/>
                  <a:pt x="5298170" y="127434"/>
                  <a:pt x="5304495" y="122448"/>
                </a:cubicBezTo>
                <a:cubicBezTo>
                  <a:pt x="5310820" y="117462"/>
                  <a:pt x="5316587" y="113481"/>
                  <a:pt x="5321796" y="110505"/>
                </a:cubicBezTo>
                <a:cubicBezTo>
                  <a:pt x="5327452" y="107082"/>
                  <a:pt x="5334037" y="104142"/>
                  <a:pt x="5341553" y="101687"/>
                </a:cubicBezTo>
                <a:cubicBezTo>
                  <a:pt x="5349069" y="99231"/>
                  <a:pt x="5356175" y="98003"/>
                  <a:pt x="5362873" y="98003"/>
                </a:cubicBezTo>
                <a:close/>
                <a:moveTo>
                  <a:pt x="4315122" y="98003"/>
                </a:moveTo>
                <a:cubicBezTo>
                  <a:pt x="4317652" y="98003"/>
                  <a:pt x="4320480" y="98078"/>
                  <a:pt x="4323606" y="98226"/>
                </a:cubicBezTo>
                <a:cubicBezTo>
                  <a:pt x="4326731" y="98375"/>
                  <a:pt x="4329559" y="98599"/>
                  <a:pt x="4332089" y="98896"/>
                </a:cubicBezTo>
                <a:lnTo>
                  <a:pt x="4332089" y="172789"/>
                </a:lnTo>
                <a:lnTo>
                  <a:pt x="4325615" y="172789"/>
                </a:lnTo>
                <a:cubicBezTo>
                  <a:pt x="4322638" y="171748"/>
                  <a:pt x="4318322" y="170966"/>
                  <a:pt x="4312667" y="170445"/>
                </a:cubicBezTo>
                <a:cubicBezTo>
                  <a:pt x="4307011" y="169924"/>
                  <a:pt x="4300761" y="169664"/>
                  <a:pt x="4293914" y="169664"/>
                </a:cubicBezTo>
                <a:cubicBezTo>
                  <a:pt x="4285729" y="169664"/>
                  <a:pt x="4277134" y="170855"/>
                  <a:pt x="4268130" y="173236"/>
                </a:cubicBezTo>
                <a:cubicBezTo>
                  <a:pt x="4259126" y="175617"/>
                  <a:pt x="4250382" y="178445"/>
                  <a:pt x="4241899" y="181719"/>
                </a:cubicBezTo>
                <a:lnTo>
                  <a:pt x="4241899" y="349597"/>
                </a:lnTo>
                <a:lnTo>
                  <a:pt x="4163765" y="349597"/>
                </a:lnTo>
                <a:lnTo>
                  <a:pt x="4163765" y="98896"/>
                </a:lnTo>
                <a:lnTo>
                  <a:pt x="4241899" y="98896"/>
                </a:lnTo>
                <a:lnTo>
                  <a:pt x="4241899" y="134838"/>
                </a:lnTo>
                <a:cubicBezTo>
                  <a:pt x="4245471" y="131564"/>
                  <a:pt x="4250419" y="127434"/>
                  <a:pt x="4256745" y="122448"/>
                </a:cubicBezTo>
                <a:cubicBezTo>
                  <a:pt x="4263070" y="117462"/>
                  <a:pt x="4268837" y="113481"/>
                  <a:pt x="4274046" y="110505"/>
                </a:cubicBezTo>
                <a:cubicBezTo>
                  <a:pt x="4279701" y="107082"/>
                  <a:pt x="4286287" y="104142"/>
                  <a:pt x="4293803" y="101687"/>
                </a:cubicBezTo>
                <a:cubicBezTo>
                  <a:pt x="4301319" y="99231"/>
                  <a:pt x="4308425" y="98003"/>
                  <a:pt x="4315122" y="98003"/>
                </a:cubicBezTo>
                <a:close/>
                <a:moveTo>
                  <a:pt x="8567737" y="91976"/>
                </a:moveTo>
                <a:cubicBezTo>
                  <a:pt x="8593336" y="91976"/>
                  <a:pt x="8612907" y="100050"/>
                  <a:pt x="8626450" y="116197"/>
                </a:cubicBezTo>
                <a:cubicBezTo>
                  <a:pt x="8639993" y="132345"/>
                  <a:pt x="8646765" y="155749"/>
                  <a:pt x="8646765" y="186407"/>
                </a:cubicBezTo>
                <a:lnTo>
                  <a:pt x="8646765" y="349597"/>
                </a:lnTo>
                <a:lnTo>
                  <a:pt x="8568184" y="349597"/>
                </a:lnTo>
                <a:lnTo>
                  <a:pt x="8568184" y="225251"/>
                </a:lnTo>
                <a:cubicBezTo>
                  <a:pt x="8568184" y="215131"/>
                  <a:pt x="8567774" y="205048"/>
                  <a:pt x="8566956" y="195002"/>
                </a:cubicBezTo>
                <a:cubicBezTo>
                  <a:pt x="8566137" y="184956"/>
                  <a:pt x="8564612" y="177552"/>
                  <a:pt x="8562379" y="172789"/>
                </a:cubicBezTo>
                <a:cubicBezTo>
                  <a:pt x="8559701" y="167134"/>
                  <a:pt x="8555831" y="163078"/>
                  <a:pt x="8550771" y="160623"/>
                </a:cubicBezTo>
                <a:cubicBezTo>
                  <a:pt x="8545711" y="158167"/>
                  <a:pt x="8538939" y="156939"/>
                  <a:pt x="8530456" y="156939"/>
                </a:cubicBezTo>
                <a:cubicBezTo>
                  <a:pt x="8524056" y="156939"/>
                  <a:pt x="8517582" y="158130"/>
                  <a:pt x="8511034" y="160511"/>
                </a:cubicBezTo>
                <a:cubicBezTo>
                  <a:pt x="8504485" y="162892"/>
                  <a:pt x="8497490" y="166687"/>
                  <a:pt x="8490049" y="171896"/>
                </a:cubicBezTo>
                <a:lnTo>
                  <a:pt x="8490049" y="349597"/>
                </a:lnTo>
                <a:lnTo>
                  <a:pt x="8411914" y="349597"/>
                </a:lnTo>
                <a:lnTo>
                  <a:pt x="8411914" y="98896"/>
                </a:lnTo>
                <a:lnTo>
                  <a:pt x="8490049" y="98896"/>
                </a:lnTo>
                <a:lnTo>
                  <a:pt x="8490049" y="126578"/>
                </a:lnTo>
                <a:cubicBezTo>
                  <a:pt x="8502848" y="115714"/>
                  <a:pt x="8515313" y="107231"/>
                  <a:pt x="8527442" y="101129"/>
                </a:cubicBezTo>
                <a:cubicBezTo>
                  <a:pt x="8539572" y="95027"/>
                  <a:pt x="8553003" y="91976"/>
                  <a:pt x="8567737" y="91976"/>
                </a:cubicBezTo>
                <a:close/>
                <a:moveTo>
                  <a:pt x="7215188" y="91976"/>
                </a:moveTo>
                <a:cubicBezTo>
                  <a:pt x="7240786" y="91976"/>
                  <a:pt x="7260357" y="100050"/>
                  <a:pt x="7273900" y="116197"/>
                </a:cubicBezTo>
                <a:cubicBezTo>
                  <a:pt x="7287443" y="132345"/>
                  <a:pt x="7294215" y="155749"/>
                  <a:pt x="7294215" y="186407"/>
                </a:cubicBezTo>
                <a:lnTo>
                  <a:pt x="7294215" y="349597"/>
                </a:lnTo>
                <a:lnTo>
                  <a:pt x="7215634" y="349597"/>
                </a:lnTo>
                <a:lnTo>
                  <a:pt x="7215634" y="225251"/>
                </a:lnTo>
                <a:cubicBezTo>
                  <a:pt x="7215634" y="215131"/>
                  <a:pt x="7215225" y="205048"/>
                  <a:pt x="7214406" y="195002"/>
                </a:cubicBezTo>
                <a:cubicBezTo>
                  <a:pt x="7213588" y="184956"/>
                  <a:pt x="7212062" y="177552"/>
                  <a:pt x="7209830" y="172789"/>
                </a:cubicBezTo>
                <a:cubicBezTo>
                  <a:pt x="7207151" y="167134"/>
                  <a:pt x="7203281" y="163078"/>
                  <a:pt x="7198221" y="160623"/>
                </a:cubicBezTo>
                <a:cubicBezTo>
                  <a:pt x="7193161" y="158167"/>
                  <a:pt x="7186389" y="156939"/>
                  <a:pt x="7177906" y="156939"/>
                </a:cubicBezTo>
                <a:cubicBezTo>
                  <a:pt x="7171506" y="156939"/>
                  <a:pt x="7165032" y="158130"/>
                  <a:pt x="7158484" y="160511"/>
                </a:cubicBezTo>
                <a:cubicBezTo>
                  <a:pt x="7151936" y="162892"/>
                  <a:pt x="7144941" y="166687"/>
                  <a:pt x="7137499" y="171896"/>
                </a:cubicBezTo>
                <a:lnTo>
                  <a:pt x="7137499" y="349597"/>
                </a:lnTo>
                <a:lnTo>
                  <a:pt x="7059364" y="349597"/>
                </a:lnTo>
                <a:lnTo>
                  <a:pt x="7059364" y="98896"/>
                </a:lnTo>
                <a:lnTo>
                  <a:pt x="7137499" y="98896"/>
                </a:lnTo>
                <a:lnTo>
                  <a:pt x="7137499" y="126578"/>
                </a:lnTo>
                <a:cubicBezTo>
                  <a:pt x="7150298" y="115714"/>
                  <a:pt x="7162763" y="107231"/>
                  <a:pt x="7174892" y="101129"/>
                </a:cubicBezTo>
                <a:cubicBezTo>
                  <a:pt x="7187022" y="95027"/>
                  <a:pt x="7200454" y="91976"/>
                  <a:pt x="7215188" y="91976"/>
                </a:cubicBezTo>
                <a:close/>
                <a:moveTo>
                  <a:pt x="4032498" y="91976"/>
                </a:moveTo>
                <a:cubicBezTo>
                  <a:pt x="4061519" y="91976"/>
                  <a:pt x="4083992" y="103510"/>
                  <a:pt x="4099917" y="126578"/>
                </a:cubicBezTo>
                <a:cubicBezTo>
                  <a:pt x="4115842" y="149647"/>
                  <a:pt x="4123804" y="181049"/>
                  <a:pt x="4123804" y="220786"/>
                </a:cubicBezTo>
                <a:cubicBezTo>
                  <a:pt x="4123804" y="260821"/>
                  <a:pt x="4113646" y="293117"/>
                  <a:pt x="4093331" y="317673"/>
                </a:cubicBezTo>
                <a:cubicBezTo>
                  <a:pt x="4073016" y="342230"/>
                  <a:pt x="4047976" y="354508"/>
                  <a:pt x="4018210" y="354508"/>
                </a:cubicBezTo>
                <a:cubicBezTo>
                  <a:pt x="4005709" y="354508"/>
                  <a:pt x="3994844" y="353095"/>
                  <a:pt x="3985617" y="350267"/>
                </a:cubicBezTo>
                <a:cubicBezTo>
                  <a:pt x="3976390" y="347439"/>
                  <a:pt x="3966567" y="343049"/>
                  <a:pt x="3956149" y="337096"/>
                </a:cubicBezTo>
                <a:lnTo>
                  <a:pt x="3956149" y="378172"/>
                </a:lnTo>
                <a:lnTo>
                  <a:pt x="4610100" y="378172"/>
                </a:lnTo>
                <a:lnTo>
                  <a:pt x="4649539" y="378172"/>
                </a:lnTo>
                <a:lnTo>
                  <a:pt x="4649539" y="98896"/>
                </a:lnTo>
                <a:lnTo>
                  <a:pt x="4727674" y="98896"/>
                </a:lnTo>
                <a:lnTo>
                  <a:pt x="4727674" y="125016"/>
                </a:lnTo>
                <a:cubicBezTo>
                  <a:pt x="4739134" y="115193"/>
                  <a:pt x="4750818" y="107231"/>
                  <a:pt x="4762723" y="101129"/>
                </a:cubicBezTo>
                <a:cubicBezTo>
                  <a:pt x="4774630" y="95027"/>
                  <a:pt x="4788396" y="91976"/>
                  <a:pt x="4804023" y="91976"/>
                </a:cubicBezTo>
                <a:cubicBezTo>
                  <a:pt x="4833045" y="91976"/>
                  <a:pt x="4855518" y="103510"/>
                  <a:pt x="4871442" y="126578"/>
                </a:cubicBezTo>
                <a:cubicBezTo>
                  <a:pt x="4887367" y="149647"/>
                  <a:pt x="4895329" y="181049"/>
                  <a:pt x="4895329" y="220786"/>
                </a:cubicBezTo>
                <a:cubicBezTo>
                  <a:pt x="4895329" y="260821"/>
                  <a:pt x="4885172" y="293117"/>
                  <a:pt x="4864857" y="317673"/>
                </a:cubicBezTo>
                <a:cubicBezTo>
                  <a:pt x="4844542" y="342230"/>
                  <a:pt x="4819501" y="354508"/>
                  <a:pt x="4789736" y="354508"/>
                </a:cubicBezTo>
                <a:cubicBezTo>
                  <a:pt x="4777235" y="354508"/>
                  <a:pt x="4766370" y="353095"/>
                  <a:pt x="4757142" y="350267"/>
                </a:cubicBezTo>
                <a:cubicBezTo>
                  <a:pt x="4747915" y="347439"/>
                  <a:pt x="4738092" y="343049"/>
                  <a:pt x="4727674" y="337096"/>
                </a:cubicBezTo>
                <a:lnTo>
                  <a:pt x="4727674" y="378172"/>
                </a:lnTo>
                <a:lnTo>
                  <a:pt x="5650032" y="378172"/>
                </a:lnTo>
                <a:lnTo>
                  <a:pt x="5663431" y="343570"/>
                </a:lnTo>
                <a:lnTo>
                  <a:pt x="5571455" y="98896"/>
                </a:lnTo>
                <a:lnTo>
                  <a:pt x="5653608" y="98896"/>
                </a:lnTo>
                <a:lnTo>
                  <a:pt x="5706294" y="256059"/>
                </a:lnTo>
                <a:lnTo>
                  <a:pt x="5755630" y="98896"/>
                </a:lnTo>
                <a:lnTo>
                  <a:pt x="5835997" y="98896"/>
                </a:lnTo>
                <a:lnTo>
                  <a:pt x="5732838" y="378172"/>
                </a:lnTo>
                <a:lnTo>
                  <a:pt x="6915150" y="378172"/>
                </a:lnTo>
                <a:lnTo>
                  <a:pt x="9220200" y="378172"/>
                </a:lnTo>
                <a:lnTo>
                  <a:pt x="9220200" y="425797"/>
                </a:lnTo>
                <a:lnTo>
                  <a:pt x="6915150" y="425797"/>
                </a:lnTo>
                <a:lnTo>
                  <a:pt x="5715246" y="425797"/>
                </a:lnTo>
                <a:lnTo>
                  <a:pt x="5709419" y="441573"/>
                </a:lnTo>
                <a:lnTo>
                  <a:pt x="5625480" y="441573"/>
                </a:lnTo>
                <a:lnTo>
                  <a:pt x="5631589" y="425797"/>
                </a:lnTo>
                <a:lnTo>
                  <a:pt x="4727674" y="425797"/>
                </a:lnTo>
                <a:lnTo>
                  <a:pt x="4727674" y="441573"/>
                </a:lnTo>
                <a:lnTo>
                  <a:pt x="4649539" y="441573"/>
                </a:lnTo>
                <a:lnTo>
                  <a:pt x="4649539" y="425797"/>
                </a:lnTo>
                <a:lnTo>
                  <a:pt x="4610100" y="425797"/>
                </a:lnTo>
                <a:lnTo>
                  <a:pt x="3956149" y="425797"/>
                </a:lnTo>
                <a:lnTo>
                  <a:pt x="3956149" y="441573"/>
                </a:lnTo>
                <a:lnTo>
                  <a:pt x="3878015" y="441573"/>
                </a:lnTo>
                <a:lnTo>
                  <a:pt x="3878015" y="425797"/>
                </a:lnTo>
                <a:lnTo>
                  <a:pt x="2305050" y="425797"/>
                </a:lnTo>
                <a:lnTo>
                  <a:pt x="0" y="425797"/>
                </a:lnTo>
                <a:lnTo>
                  <a:pt x="0" y="378172"/>
                </a:lnTo>
                <a:lnTo>
                  <a:pt x="2305050" y="378172"/>
                </a:lnTo>
                <a:lnTo>
                  <a:pt x="3878015" y="378172"/>
                </a:lnTo>
                <a:lnTo>
                  <a:pt x="3878015" y="98896"/>
                </a:lnTo>
                <a:lnTo>
                  <a:pt x="3956149" y="98896"/>
                </a:lnTo>
                <a:lnTo>
                  <a:pt x="3956149" y="125016"/>
                </a:lnTo>
                <a:cubicBezTo>
                  <a:pt x="3967609" y="115193"/>
                  <a:pt x="3979292" y="107231"/>
                  <a:pt x="3991198" y="101129"/>
                </a:cubicBezTo>
                <a:cubicBezTo>
                  <a:pt x="4003104" y="95027"/>
                  <a:pt x="4016871" y="91976"/>
                  <a:pt x="4032498" y="91976"/>
                </a:cubicBezTo>
                <a:close/>
                <a:moveTo>
                  <a:pt x="1483817" y="91976"/>
                </a:moveTo>
                <a:cubicBezTo>
                  <a:pt x="1501378" y="91976"/>
                  <a:pt x="1517527" y="93724"/>
                  <a:pt x="1532261" y="97222"/>
                </a:cubicBezTo>
                <a:cubicBezTo>
                  <a:pt x="1546995" y="100719"/>
                  <a:pt x="1559422" y="104924"/>
                  <a:pt x="1569542" y="109835"/>
                </a:cubicBezTo>
                <a:lnTo>
                  <a:pt x="1569542" y="173236"/>
                </a:lnTo>
                <a:lnTo>
                  <a:pt x="1563290" y="173236"/>
                </a:lnTo>
                <a:cubicBezTo>
                  <a:pt x="1560613" y="171152"/>
                  <a:pt x="1556370" y="168362"/>
                  <a:pt x="1550566" y="164864"/>
                </a:cubicBezTo>
                <a:cubicBezTo>
                  <a:pt x="1544762" y="161367"/>
                  <a:pt x="1539106" y="158353"/>
                  <a:pt x="1533600" y="155823"/>
                </a:cubicBezTo>
                <a:cubicBezTo>
                  <a:pt x="1527051" y="152846"/>
                  <a:pt x="1519722" y="150391"/>
                  <a:pt x="1511610" y="148456"/>
                </a:cubicBezTo>
                <a:cubicBezTo>
                  <a:pt x="1503500" y="146521"/>
                  <a:pt x="1495203" y="145554"/>
                  <a:pt x="1486719" y="145554"/>
                </a:cubicBezTo>
                <a:cubicBezTo>
                  <a:pt x="1475408" y="145554"/>
                  <a:pt x="1465846" y="147488"/>
                  <a:pt x="1458032" y="151358"/>
                </a:cubicBezTo>
                <a:cubicBezTo>
                  <a:pt x="1450219" y="155228"/>
                  <a:pt x="1446313" y="160362"/>
                  <a:pt x="1446313" y="166762"/>
                </a:cubicBezTo>
                <a:cubicBezTo>
                  <a:pt x="1446313" y="172417"/>
                  <a:pt x="1448247" y="176882"/>
                  <a:pt x="1452116" y="180156"/>
                </a:cubicBezTo>
                <a:cubicBezTo>
                  <a:pt x="1455986" y="183431"/>
                  <a:pt x="1464395" y="186630"/>
                  <a:pt x="1477342" y="189756"/>
                </a:cubicBezTo>
                <a:cubicBezTo>
                  <a:pt x="1484040" y="191393"/>
                  <a:pt x="1491742" y="192993"/>
                  <a:pt x="1500448" y="194555"/>
                </a:cubicBezTo>
                <a:cubicBezTo>
                  <a:pt x="1509155" y="196118"/>
                  <a:pt x="1517527" y="198239"/>
                  <a:pt x="1525563" y="200918"/>
                </a:cubicBezTo>
                <a:cubicBezTo>
                  <a:pt x="1543571" y="206722"/>
                  <a:pt x="1557227" y="215243"/>
                  <a:pt x="1566528" y="226479"/>
                </a:cubicBezTo>
                <a:cubicBezTo>
                  <a:pt x="1575830" y="237716"/>
                  <a:pt x="1580481" y="252636"/>
                  <a:pt x="1580481" y="271239"/>
                </a:cubicBezTo>
                <a:cubicBezTo>
                  <a:pt x="1580481" y="282997"/>
                  <a:pt x="1577728" y="294196"/>
                  <a:pt x="1572221" y="304837"/>
                </a:cubicBezTo>
                <a:cubicBezTo>
                  <a:pt x="1566714" y="315478"/>
                  <a:pt x="1558900" y="324445"/>
                  <a:pt x="1548781" y="331738"/>
                </a:cubicBezTo>
                <a:cubicBezTo>
                  <a:pt x="1538064" y="339626"/>
                  <a:pt x="1525451" y="345728"/>
                  <a:pt x="1510941" y="350044"/>
                </a:cubicBezTo>
                <a:cubicBezTo>
                  <a:pt x="1496430" y="354360"/>
                  <a:pt x="1479054" y="356518"/>
                  <a:pt x="1458814" y="356518"/>
                </a:cubicBezTo>
                <a:cubicBezTo>
                  <a:pt x="1440359" y="356518"/>
                  <a:pt x="1422909" y="354508"/>
                  <a:pt x="1406463" y="350490"/>
                </a:cubicBezTo>
                <a:cubicBezTo>
                  <a:pt x="1390018" y="346472"/>
                  <a:pt x="1376437" y="341784"/>
                  <a:pt x="1365722" y="336426"/>
                </a:cubicBezTo>
                <a:lnTo>
                  <a:pt x="1365722" y="270346"/>
                </a:lnTo>
                <a:lnTo>
                  <a:pt x="1372196" y="270346"/>
                </a:lnTo>
                <a:cubicBezTo>
                  <a:pt x="1375916" y="273174"/>
                  <a:pt x="1380158" y="276299"/>
                  <a:pt x="1384921" y="279722"/>
                </a:cubicBezTo>
                <a:cubicBezTo>
                  <a:pt x="1389683" y="283145"/>
                  <a:pt x="1396306" y="286717"/>
                  <a:pt x="1404789" y="290438"/>
                </a:cubicBezTo>
                <a:cubicBezTo>
                  <a:pt x="1412082" y="293861"/>
                  <a:pt x="1420304" y="296800"/>
                  <a:pt x="1429457" y="299256"/>
                </a:cubicBezTo>
                <a:cubicBezTo>
                  <a:pt x="1438611" y="301712"/>
                  <a:pt x="1448544" y="302940"/>
                  <a:pt x="1459260" y="302940"/>
                </a:cubicBezTo>
                <a:cubicBezTo>
                  <a:pt x="1470274" y="302940"/>
                  <a:pt x="1479985" y="301228"/>
                  <a:pt x="1488394" y="297805"/>
                </a:cubicBezTo>
                <a:cubicBezTo>
                  <a:pt x="1496802" y="294382"/>
                  <a:pt x="1501006" y="288950"/>
                  <a:pt x="1501006" y="281508"/>
                </a:cubicBezTo>
                <a:cubicBezTo>
                  <a:pt x="1501006" y="275704"/>
                  <a:pt x="1499071" y="271314"/>
                  <a:pt x="1495203" y="268337"/>
                </a:cubicBezTo>
                <a:cubicBezTo>
                  <a:pt x="1491332" y="265360"/>
                  <a:pt x="1483817" y="262533"/>
                  <a:pt x="1472655" y="259854"/>
                </a:cubicBezTo>
                <a:cubicBezTo>
                  <a:pt x="1466702" y="258366"/>
                  <a:pt x="1459186" y="256766"/>
                  <a:pt x="1450108" y="255054"/>
                </a:cubicBezTo>
                <a:cubicBezTo>
                  <a:pt x="1441029" y="253343"/>
                  <a:pt x="1432992" y="251371"/>
                  <a:pt x="1425998" y="249138"/>
                </a:cubicBezTo>
                <a:cubicBezTo>
                  <a:pt x="1406352" y="243036"/>
                  <a:pt x="1391581" y="233995"/>
                  <a:pt x="1381683" y="222014"/>
                </a:cubicBezTo>
                <a:cubicBezTo>
                  <a:pt x="1371786" y="210034"/>
                  <a:pt x="1366838" y="194295"/>
                  <a:pt x="1366838" y="174799"/>
                </a:cubicBezTo>
                <a:cubicBezTo>
                  <a:pt x="1366838" y="163636"/>
                  <a:pt x="1369405" y="153107"/>
                  <a:pt x="1374540" y="143210"/>
                </a:cubicBezTo>
                <a:cubicBezTo>
                  <a:pt x="1379675" y="133313"/>
                  <a:pt x="1387228" y="124495"/>
                  <a:pt x="1397199" y="116756"/>
                </a:cubicBezTo>
                <a:cubicBezTo>
                  <a:pt x="1407170" y="109165"/>
                  <a:pt x="1419486" y="103138"/>
                  <a:pt x="1434146" y="98673"/>
                </a:cubicBezTo>
                <a:cubicBezTo>
                  <a:pt x="1448806" y="94208"/>
                  <a:pt x="1465362" y="91976"/>
                  <a:pt x="1483817" y="91976"/>
                </a:cubicBezTo>
                <a:close/>
                <a:moveTo>
                  <a:pt x="6875115" y="91752"/>
                </a:moveTo>
                <a:cubicBezTo>
                  <a:pt x="6918275" y="91752"/>
                  <a:pt x="6949715" y="98933"/>
                  <a:pt x="6969435" y="113295"/>
                </a:cubicBezTo>
                <a:cubicBezTo>
                  <a:pt x="6989155" y="127657"/>
                  <a:pt x="6999015" y="149572"/>
                  <a:pt x="6999015" y="179040"/>
                </a:cubicBezTo>
                <a:lnTo>
                  <a:pt x="6999015" y="349597"/>
                </a:lnTo>
                <a:lnTo>
                  <a:pt x="6921326" y="349597"/>
                </a:lnTo>
                <a:lnTo>
                  <a:pt x="6921326" y="323031"/>
                </a:lnTo>
                <a:cubicBezTo>
                  <a:pt x="6915969" y="327496"/>
                  <a:pt x="6911169" y="331515"/>
                  <a:pt x="6906927" y="335086"/>
                </a:cubicBezTo>
                <a:cubicBezTo>
                  <a:pt x="6902686" y="338658"/>
                  <a:pt x="6896993" y="342230"/>
                  <a:pt x="6889849" y="345802"/>
                </a:cubicBezTo>
                <a:cubicBezTo>
                  <a:pt x="6882854" y="349225"/>
                  <a:pt x="6876045" y="351829"/>
                  <a:pt x="6869423" y="353616"/>
                </a:cubicBezTo>
                <a:cubicBezTo>
                  <a:pt x="6862800" y="355401"/>
                  <a:pt x="6853535" y="356294"/>
                  <a:pt x="6841629" y="356294"/>
                </a:cubicBezTo>
                <a:cubicBezTo>
                  <a:pt x="6819454" y="356294"/>
                  <a:pt x="6801036" y="348853"/>
                  <a:pt x="6786376" y="333970"/>
                </a:cubicBezTo>
                <a:cubicBezTo>
                  <a:pt x="6771717" y="319087"/>
                  <a:pt x="6764387" y="300335"/>
                  <a:pt x="6764387" y="277713"/>
                </a:cubicBezTo>
                <a:cubicBezTo>
                  <a:pt x="6764387" y="259110"/>
                  <a:pt x="6768108" y="244078"/>
                  <a:pt x="6775549" y="232618"/>
                </a:cubicBezTo>
                <a:cubicBezTo>
                  <a:pt x="6782991" y="221158"/>
                  <a:pt x="6793706" y="212080"/>
                  <a:pt x="6807696" y="205383"/>
                </a:cubicBezTo>
                <a:cubicBezTo>
                  <a:pt x="6821835" y="198537"/>
                  <a:pt x="6838727" y="193774"/>
                  <a:pt x="6858372" y="191095"/>
                </a:cubicBezTo>
                <a:cubicBezTo>
                  <a:pt x="6878017" y="188416"/>
                  <a:pt x="6899151" y="186333"/>
                  <a:pt x="6921773" y="184844"/>
                </a:cubicBezTo>
                <a:lnTo>
                  <a:pt x="6921773" y="183505"/>
                </a:lnTo>
                <a:cubicBezTo>
                  <a:pt x="6921773" y="169664"/>
                  <a:pt x="6916676" y="160102"/>
                  <a:pt x="6906481" y="154818"/>
                </a:cubicBezTo>
                <a:cubicBezTo>
                  <a:pt x="6896286" y="149535"/>
                  <a:pt x="6880994" y="146893"/>
                  <a:pt x="6860605" y="146893"/>
                </a:cubicBezTo>
                <a:cubicBezTo>
                  <a:pt x="6851377" y="146893"/>
                  <a:pt x="6840587" y="148568"/>
                  <a:pt x="6828234" y="151916"/>
                </a:cubicBezTo>
                <a:cubicBezTo>
                  <a:pt x="6815882" y="155265"/>
                  <a:pt x="6803827" y="159544"/>
                  <a:pt x="6792069" y="164753"/>
                </a:cubicBezTo>
                <a:lnTo>
                  <a:pt x="6785372" y="164753"/>
                </a:lnTo>
                <a:lnTo>
                  <a:pt x="6785372" y="104254"/>
                </a:lnTo>
                <a:cubicBezTo>
                  <a:pt x="6793111" y="102022"/>
                  <a:pt x="6805613" y="99380"/>
                  <a:pt x="6822877" y="96329"/>
                </a:cubicBezTo>
                <a:cubicBezTo>
                  <a:pt x="6840141" y="93278"/>
                  <a:pt x="6857554" y="91752"/>
                  <a:pt x="6875115" y="91752"/>
                </a:cubicBezTo>
                <a:close/>
                <a:moveTo>
                  <a:pt x="3427065" y="91752"/>
                </a:moveTo>
                <a:cubicBezTo>
                  <a:pt x="3470225" y="91752"/>
                  <a:pt x="3501665" y="98933"/>
                  <a:pt x="3521385" y="113295"/>
                </a:cubicBezTo>
                <a:cubicBezTo>
                  <a:pt x="3541104" y="127657"/>
                  <a:pt x="3550965" y="149572"/>
                  <a:pt x="3550965" y="179040"/>
                </a:cubicBezTo>
                <a:lnTo>
                  <a:pt x="3550965" y="349597"/>
                </a:lnTo>
                <a:lnTo>
                  <a:pt x="3473276" y="349597"/>
                </a:lnTo>
                <a:lnTo>
                  <a:pt x="3473276" y="323031"/>
                </a:lnTo>
                <a:cubicBezTo>
                  <a:pt x="3467918" y="327496"/>
                  <a:pt x="3463118" y="331515"/>
                  <a:pt x="3458877" y="335086"/>
                </a:cubicBezTo>
                <a:cubicBezTo>
                  <a:pt x="3454635" y="338658"/>
                  <a:pt x="3448943" y="342230"/>
                  <a:pt x="3441799" y="345802"/>
                </a:cubicBezTo>
                <a:cubicBezTo>
                  <a:pt x="3434804" y="349225"/>
                  <a:pt x="3427995" y="351829"/>
                  <a:pt x="3421373" y="353616"/>
                </a:cubicBezTo>
                <a:cubicBezTo>
                  <a:pt x="3414749" y="355401"/>
                  <a:pt x="3405485" y="356294"/>
                  <a:pt x="3393579" y="356294"/>
                </a:cubicBezTo>
                <a:cubicBezTo>
                  <a:pt x="3371403" y="356294"/>
                  <a:pt x="3352986" y="348853"/>
                  <a:pt x="3338327" y="333970"/>
                </a:cubicBezTo>
                <a:cubicBezTo>
                  <a:pt x="3323667" y="319087"/>
                  <a:pt x="3316337" y="300335"/>
                  <a:pt x="3316337" y="277713"/>
                </a:cubicBezTo>
                <a:cubicBezTo>
                  <a:pt x="3316337" y="259110"/>
                  <a:pt x="3320057" y="244078"/>
                  <a:pt x="3327499" y="232618"/>
                </a:cubicBezTo>
                <a:cubicBezTo>
                  <a:pt x="3334940" y="221158"/>
                  <a:pt x="3345656" y="212080"/>
                  <a:pt x="3359646" y="205383"/>
                </a:cubicBezTo>
                <a:cubicBezTo>
                  <a:pt x="3373784" y="198537"/>
                  <a:pt x="3390677" y="193774"/>
                  <a:pt x="3410322" y="191095"/>
                </a:cubicBezTo>
                <a:cubicBezTo>
                  <a:pt x="3429967" y="188416"/>
                  <a:pt x="3451101" y="186333"/>
                  <a:pt x="3473723" y="184844"/>
                </a:cubicBezTo>
                <a:lnTo>
                  <a:pt x="3473723" y="183505"/>
                </a:lnTo>
                <a:cubicBezTo>
                  <a:pt x="3473723" y="169664"/>
                  <a:pt x="3468625" y="160102"/>
                  <a:pt x="3458430" y="154818"/>
                </a:cubicBezTo>
                <a:cubicBezTo>
                  <a:pt x="3448236" y="149535"/>
                  <a:pt x="3432944" y="146893"/>
                  <a:pt x="3412554" y="146893"/>
                </a:cubicBezTo>
                <a:cubicBezTo>
                  <a:pt x="3403327" y="146893"/>
                  <a:pt x="3392537" y="148568"/>
                  <a:pt x="3380184" y="151916"/>
                </a:cubicBezTo>
                <a:cubicBezTo>
                  <a:pt x="3367831" y="155265"/>
                  <a:pt x="3355776" y="159544"/>
                  <a:pt x="3344019" y="164753"/>
                </a:cubicBezTo>
                <a:lnTo>
                  <a:pt x="3337321" y="164753"/>
                </a:lnTo>
                <a:lnTo>
                  <a:pt x="3337321" y="104254"/>
                </a:lnTo>
                <a:cubicBezTo>
                  <a:pt x="3345061" y="102022"/>
                  <a:pt x="3357562" y="99380"/>
                  <a:pt x="3374826" y="96329"/>
                </a:cubicBezTo>
                <a:cubicBezTo>
                  <a:pt x="3392090" y="93278"/>
                  <a:pt x="3409503" y="91752"/>
                  <a:pt x="3427065" y="91752"/>
                </a:cubicBezTo>
                <a:close/>
                <a:moveTo>
                  <a:pt x="883891" y="91752"/>
                </a:moveTo>
                <a:cubicBezTo>
                  <a:pt x="927051" y="91752"/>
                  <a:pt x="958491" y="98933"/>
                  <a:pt x="978211" y="113295"/>
                </a:cubicBezTo>
                <a:cubicBezTo>
                  <a:pt x="997930" y="127657"/>
                  <a:pt x="1007790" y="149572"/>
                  <a:pt x="1007790" y="179040"/>
                </a:cubicBezTo>
                <a:lnTo>
                  <a:pt x="1007790" y="349597"/>
                </a:lnTo>
                <a:lnTo>
                  <a:pt x="930102" y="349597"/>
                </a:lnTo>
                <a:lnTo>
                  <a:pt x="930102" y="323031"/>
                </a:lnTo>
                <a:cubicBezTo>
                  <a:pt x="924744" y="327496"/>
                  <a:pt x="919944" y="331515"/>
                  <a:pt x="915703" y="335086"/>
                </a:cubicBezTo>
                <a:cubicBezTo>
                  <a:pt x="911461" y="338658"/>
                  <a:pt x="905768" y="342230"/>
                  <a:pt x="898625" y="345802"/>
                </a:cubicBezTo>
                <a:cubicBezTo>
                  <a:pt x="891630" y="349225"/>
                  <a:pt x="884821" y="351829"/>
                  <a:pt x="878198" y="353616"/>
                </a:cubicBezTo>
                <a:cubicBezTo>
                  <a:pt x="871575" y="355401"/>
                  <a:pt x="862310" y="356294"/>
                  <a:pt x="850404" y="356294"/>
                </a:cubicBezTo>
                <a:cubicBezTo>
                  <a:pt x="828229" y="356294"/>
                  <a:pt x="809812" y="348853"/>
                  <a:pt x="795152" y="333970"/>
                </a:cubicBezTo>
                <a:cubicBezTo>
                  <a:pt x="780492" y="319087"/>
                  <a:pt x="773163" y="300335"/>
                  <a:pt x="773163" y="277713"/>
                </a:cubicBezTo>
                <a:cubicBezTo>
                  <a:pt x="773163" y="259110"/>
                  <a:pt x="776883" y="244078"/>
                  <a:pt x="784325" y="232618"/>
                </a:cubicBezTo>
                <a:cubicBezTo>
                  <a:pt x="791766" y="221158"/>
                  <a:pt x="802482" y="212080"/>
                  <a:pt x="816471" y="205383"/>
                </a:cubicBezTo>
                <a:cubicBezTo>
                  <a:pt x="830610" y="198537"/>
                  <a:pt x="847502" y="193774"/>
                  <a:pt x="867147" y="191095"/>
                </a:cubicBezTo>
                <a:cubicBezTo>
                  <a:pt x="886793" y="188416"/>
                  <a:pt x="907926" y="186333"/>
                  <a:pt x="930548" y="184844"/>
                </a:cubicBezTo>
                <a:lnTo>
                  <a:pt x="930548" y="183505"/>
                </a:lnTo>
                <a:cubicBezTo>
                  <a:pt x="930548" y="169664"/>
                  <a:pt x="925451" y="160102"/>
                  <a:pt x="915256" y="154818"/>
                </a:cubicBezTo>
                <a:cubicBezTo>
                  <a:pt x="905061" y="149535"/>
                  <a:pt x="889769" y="146893"/>
                  <a:pt x="869380" y="146893"/>
                </a:cubicBezTo>
                <a:cubicBezTo>
                  <a:pt x="860153" y="146893"/>
                  <a:pt x="849362" y="148568"/>
                  <a:pt x="837010" y="151916"/>
                </a:cubicBezTo>
                <a:cubicBezTo>
                  <a:pt x="824657" y="155265"/>
                  <a:pt x="812602" y="159544"/>
                  <a:pt x="800844" y="164753"/>
                </a:cubicBezTo>
                <a:lnTo>
                  <a:pt x="794147" y="164753"/>
                </a:lnTo>
                <a:lnTo>
                  <a:pt x="794147" y="104254"/>
                </a:lnTo>
                <a:cubicBezTo>
                  <a:pt x="801886" y="102022"/>
                  <a:pt x="814388" y="99380"/>
                  <a:pt x="831652" y="96329"/>
                </a:cubicBezTo>
                <a:cubicBezTo>
                  <a:pt x="848916" y="93278"/>
                  <a:pt x="866329" y="91752"/>
                  <a:pt x="883891" y="91752"/>
                </a:cubicBezTo>
                <a:close/>
                <a:moveTo>
                  <a:pt x="6275189" y="91083"/>
                </a:moveTo>
                <a:cubicBezTo>
                  <a:pt x="6316266" y="91083"/>
                  <a:pt x="6348115" y="102952"/>
                  <a:pt x="6370737" y="126690"/>
                </a:cubicBezTo>
                <a:cubicBezTo>
                  <a:pt x="6393359" y="150428"/>
                  <a:pt x="6404670" y="182984"/>
                  <a:pt x="6404670" y="224358"/>
                </a:cubicBezTo>
                <a:cubicBezTo>
                  <a:pt x="6404670" y="265584"/>
                  <a:pt x="6393396" y="298065"/>
                  <a:pt x="6370848" y="321803"/>
                </a:cubicBezTo>
                <a:cubicBezTo>
                  <a:pt x="6348301" y="345542"/>
                  <a:pt x="6316414" y="357411"/>
                  <a:pt x="6275189" y="357411"/>
                </a:cubicBezTo>
                <a:cubicBezTo>
                  <a:pt x="6234261" y="357411"/>
                  <a:pt x="6202449" y="345542"/>
                  <a:pt x="6179753" y="321803"/>
                </a:cubicBezTo>
                <a:cubicBezTo>
                  <a:pt x="6157057" y="298065"/>
                  <a:pt x="6145709" y="265584"/>
                  <a:pt x="6145709" y="224358"/>
                </a:cubicBezTo>
                <a:cubicBezTo>
                  <a:pt x="6145709" y="182686"/>
                  <a:pt x="6157057" y="150056"/>
                  <a:pt x="6179753" y="126467"/>
                </a:cubicBezTo>
                <a:cubicBezTo>
                  <a:pt x="6202449" y="102877"/>
                  <a:pt x="6234261" y="91083"/>
                  <a:pt x="6275189" y="91083"/>
                </a:cubicBezTo>
                <a:close/>
                <a:moveTo>
                  <a:pt x="5050929" y="91083"/>
                </a:moveTo>
                <a:cubicBezTo>
                  <a:pt x="5089327" y="91083"/>
                  <a:pt x="5118199" y="101426"/>
                  <a:pt x="5137547" y="122113"/>
                </a:cubicBezTo>
                <a:cubicBezTo>
                  <a:pt x="5156895" y="142800"/>
                  <a:pt x="5166568" y="172417"/>
                  <a:pt x="5166568" y="210964"/>
                </a:cubicBezTo>
                <a:lnTo>
                  <a:pt x="5166568" y="239092"/>
                </a:lnTo>
                <a:lnTo>
                  <a:pt x="4995342" y="239092"/>
                </a:lnTo>
                <a:cubicBezTo>
                  <a:pt x="4996086" y="250701"/>
                  <a:pt x="4998541" y="260412"/>
                  <a:pt x="5002709" y="268225"/>
                </a:cubicBezTo>
                <a:cubicBezTo>
                  <a:pt x="5006876" y="276039"/>
                  <a:pt x="5012382" y="282252"/>
                  <a:pt x="5019229" y="286866"/>
                </a:cubicBezTo>
                <a:cubicBezTo>
                  <a:pt x="5025926" y="291480"/>
                  <a:pt x="5033739" y="294791"/>
                  <a:pt x="5042669" y="296800"/>
                </a:cubicBezTo>
                <a:cubicBezTo>
                  <a:pt x="5051599" y="298810"/>
                  <a:pt x="5061347" y="299814"/>
                  <a:pt x="5071914" y="299814"/>
                </a:cubicBezTo>
                <a:cubicBezTo>
                  <a:pt x="5080992" y="299814"/>
                  <a:pt x="5089922" y="298810"/>
                  <a:pt x="5098703" y="296800"/>
                </a:cubicBezTo>
                <a:cubicBezTo>
                  <a:pt x="5107484" y="294791"/>
                  <a:pt x="5115520" y="292150"/>
                  <a:pt x="5122813" y="288875"/>
                </a:cubicBezTo>
                <a:cubicBezTo>
                  <a:pt x="5129213" y="286048"/>
                  <a:pt x="5135128" y="282997"/>
                  <a:pt x="5140561" y="279722"/>
                </a:cubicBezTo>
                <a:cubicBezTo>
                  <a:pt x="5145993" y="276448"/>
                  <a:pt x="5150421" y="273546"/>
                  <a:pt x="5153844" y="271016"/>
                </a:cubicBezTo>
                <a:lnTo>
                  <a:pt x="5162104" y="271016"/>
                </a:lnTo>
                <a:lnTo>
                  <a:pt x="5162104" y="335533"/>
                </a:lnTo>
                <a:cubicBezTo>
                  <a:pt x="5155704" y="338063"/>
                  <a:pt x="5149862" y="340407"/>
                  <a:pt x="5144579" y="342565"/>
                </a:cubicBezTo>
                <a:cubicBezTo>
                  <a:pt x="5139296" y="344723"/>
                  <a:pt x="5132040" y="346918"/>
                  <a:pt x="5122813" y="349151"/>
                </a:cubicBezTo>
                <a:cubicBezTo>
                  <a:pt x="5114330" y="351383"/>
                  <a:pt x="5105586" y="353132"/>
                  <a:pt x="5096582" y="354397"/>
                </a:cubicBezTo>
                <a:cubicBezTo>
                  <a:pt x="5087578" y="355662"/>
                  <a:pt x="5076602" y="356294"/>
                  <a:pt x="5063654" y="356294"/>
                </a:cubicBezTo>
                <a:cubicBezTo>
                  <a:pt x="5016326" y="356294"/>
                  <a:pt x="4980050" y="344983"/>
                  <a:pt x="4954823" y="322362"/>
                </a:cubicBezTo>
                <a:cubicBezTo>
                  <a:pt x="4929597" y="299740"/>
                  <a:pt x="4916984" y="267518"/>
                  <a:pt x="4916984" y="225698"/>
                </a:cubicBezTo>
                <a:cubicBezTo>
                  <a:pt x="4916984" y="184770"/>
                  <a:pt x="4928741" y="152102"/>
                  <a:pt x="4952256" y="127694"/>
                </a:cubicBezTo>
                <a:cubicBezTo>
                  <a:pt x="4975771" y="103287"/>
                  <a:pt x="5008662" y="91083"/>
                  <a:pt x="5050929" y="91083"/>
                </a:cubicBezTo>
                <a:close/>
                <a:moveTo>
                  <a:pt x="4474964" y="91083"/>
                </a:moveTo>
                <a:cubicBezTo>
                  <a:pt x="4516040" y="91083"/>
                  <a:pt x="4547890" y="102952"/>
                  <a:pt x="4570511" y="126690"/>
                </a:cubicBezTo>
                <a:cubicBezTo>
                  <a:pt x="4593133" y="150428"/>
                  <a:pt x="4604444" y="182984"/>
                  <a:pt x="4604444" y="224358"/>
                </a:cubicBezTo>
                <a:cubicBezTo>
                  <a:pt x="4604444" y="265584"/>
                  <a:pt x="4593171" y="298065"/>
                  <a:pt x="4570623" y="321803"/>
                </a:cubicBezTo>
                <a:cubicBezTo>
                  <a:pt x="4548076" y="345542"/>
                  <a:pt x="4516189" y="357411"/>
                  <a:pt x="4474964" y="357411"/>
                </a:cubicBezTo>
                <a:cubicBezTo>
                  <a:pt x="4434036" y="357411"/>
                  <a:pt x="4402225" y="345542"/>
                  <a:pt x="4379528" y="321803"/>
                </a:cubicBezTo>
                <a:cubicBezTo>
                  <a:pt x="4356831" y="298065"/>
                  <a:pt x="4345483" y="265584"/>
                  <a:pt x="4345483" y="224358"/>
                </a:cubicBezTo>
                <a:cubicBezTo>
                  <a:pt x="4345483" y="182686"/>
                  <a:pt x="4356831" y="150056"/>
                  <a:pt x="4379528" y="126467"/>
                </a:cubicBezTo>
                <a:cubicBezTo>
                  <a:pt x="4402225" y="102877"/>
                  <a:pt x="4434036" y="91083"/>
                  <a:pt x="4474964" y="91083"/>
                </a:cubicBezTo>
                <a:close/>
                <a:moveTo>
                  <a:pt x="3174504" y="91083"/>
                </a:moveTo>
                <a:cubicBezTo>
                  <a:pt x="3212901" y="91083"/>
                  <a:pt x="3241774" y="101426"/>
                  <a:pt x="3261121" y="122113"/>
                </a:cubicBezTo>
                <a:cubicBezTo>
                  <a:pt x="3280469" y="142800"/>
                  <a:pt x="3290143" y="172417"/>
                  <a:pt x="3290143" y="210964"/>
                </a:cubicBezTo>
                <a:lnTo>
                  <a:pt x="3290143" y="239092"/>
                </a:lnTo>
                <a:lnTo>
                  <a:pt x="3118916" y="239092"/>
                </a:lnTo>
                <a:cubicBezTo>
                  <a:pt x="3119660" y="250701"/>
                  <a:pt x="3122116" y="260412"/>
                  <a:pt x="3126283" y="268225"/>
                </a:cubicBezTo>
                <a:cubicBezTo>
                  <a:pt x="3130450" y="276039"/>
                  <a:pt x="3135958" y="282252"/>
                  <a:pt x="3142803" y="286866"/>
                </a:cubicBezTo>
                <a:cubicBezTo>
                  <a:pt x="3149500" y="291480"/>
                  <a:pt x="3157314" y="294791"/>
                  <a:pt x="3166244" y="296800"/>
                </a:cubicBezTo>
                <a:cubicBezTo>
                  <a:pt x="3175174" y="298810"/>
                  <a:pt x="3184921" y="299814"/>
                  <a:pt x="3195488" y="299814"/>
                </a:cubicBezTo>
                <a:cubicBezTo>
                  <a:pt x="3204567" y="299814"/>
                  <a:pt x="3213496" y="298810"/>
                  <a:pt x="3222277" y="296800"/>
                </a:cubicBezTo>
                <a:cubicBezTo>
                  <a:pt x="3231058" y="294791"/>
                  <a:pt x="3239095" y="292150"/>
                  <a:pt x="3246388" y="288875"/>
                </a:cubicBezTo>
                <a:cubicBezTo>
                  <a:pt x="3252787" y="286048"/>
                  <a:pt x="3258703" y="282997"/>
                  <a:pt x="3264135" y="279722"/>
                </a:cubicBezTo>
                <a:cubicBezTo>
                  <a:pt x="3269567" y="276448"/>
                  <a:pt x="3273995" y="273546"/>
                  <a:pt x="3277418" y="271016"/>
                </a:cubicBezTo>
                <a:lnTo>
                  <a:pt x="3285678" y="271016"/>
                </a:lnTo>
                <a:lnTo>
                  <a:pt x="3285678" y="335533"/>
                </a:lnTo>
                <a:cubicBezTo>
                  <a:pt x="3279279" y="338063"/>
                  <a:pt x="3273437" y="340407"/>
                  <a:pt x="3268154" y="342565"/>
                </a:cubicBezTo>
                <a:cubicBezTo>
                  <a:pt x="3262870" y="344723"/>
                  <a:pt x="3255615" y="346918"/>
                  <a:pt x="3246388" y="349151"/>
                </a:cubicBezTo>
                <a:cubicBezTo>
                  <a:pt x="3237904" y="351383"/>
                  <a:pt x="3229161" y="353132"/>
                  <a:pt x="3220157" y="354397"/>
                </a:cubicBezTo>
                <a:cubicBezTo>
                  <a:pt x="3211152" y="355662"/>
                  <a:pt x="3200177" y="356294"/>
                  <a:pt x="3187228" y="356294"/>
                </a:cubicBezTo>
                <a:cubicBezTo>
                  <a:pt x="3139901" y="356294"/>
                  <a:pt x="3103624" y="344983"/>
                  <a:pt x="3078399" y="322362"/>
                </a:cubicBezTo>
                <a:cubicBezTo>
                  <a:pt x="3053172" y="299740"/>
                  <a:pt x="3040559" y="267518"/>
                  <a:pt x="3040559" y="225698"/>
                </a:cubicBezTo>
                <a:cubicBezTo>
                  <a:pt x="3040559" y="184770"/>
                  <a:pt x="3052316" y="152102"/>
                  <a:pt x="3075830" y="127694"/>
                </a:cubicBezTo>
                <a:cubicBezTo>
                  <a:pt x="3099345" y="103287"/>
                  <a:pt x="3132236" y="91083"/>
                  <a:pt x="3174504" y="91083"/>
                </a:cubicBezTo>
                <a:close/>
                <a:moveTo>
                  <a:pt x="2345830" y="91083"/>
                </a:moveTo>
                <a:cubicBezTo>
                  <a:pt x="2384227" y="91083"/>
                  <a:pt x="2413100" y="101426"/>
                  <a:pt x="2432447" y="122113"/>
                </a:cubicBezTo>
                <a:cubicBezTo>
                  <a:pt x="2451795" y="142800"/>
                  <a:pt x="2461469" y="172417"/>
                  <a:pt x="2461469" y="210964"/>
                </a:cubicBezTo>
                <a:lnTo>
                  <a:pt x="2461469" y="239092"/>
                </a:lnTo>
                <a:lnTo>
                  <a:pt x="2290242" y="239092"/>
                </a:lnTo>
                <a:cubicBezTo>
                  <a:pt x="2290986" y="250701"/>
                  <a:pt x="2293442" y="260412"/>
                  <a:pt x="2297609" y="268225"/>
                </a:cubicBezTo>
                <a:cubicBezTo>
                  <a:pt x="2301776" y="276039"/>
                  <a:pt x="2307283" y="282252"/>
                  <a:pt x="2314129" y="286866"/>
                </a:cubicBezTo>
                <a:cubicBezTo>
                  <a:pt x="2320826" y="291480"/>
                  <a:pt x="2328640" y="294791"/>
                  <a:pt x="2337570" y="296800"/>
                </a:cubicBezTo>
                <a:cubicBezTo>
                  <a:pt x="2346499" y="298810"/>
                  <a:pt x="2356247" y="299814"/>
                  <a:pt x="2366815" y="299814"/>
                </a:cubicBezTo>
                <a:cubicBezTo>
                  <a:pt x="2375893" y="299814"/>
                  <a:pt x="2384822" y="298810"/>
                  <a:pt x="2393603" y="296800"/>
                </a:cubicBezTo>
                <a:cubicBezTo>
                  <a:pt x="2402384" y="294791"/>
                  <a:pt x="2410421" y="292150"/>
                  <a:pt x="2417714" y="288875"/>
                </a:cubicBezTo>
                <a:cubicBezTo>
                  <a:pt x="2424113" y="286048"/>
                  <a:pt x="2430029" y="282997"/>
                  <a:pt x="2435461" y="279722"/>
                </a:cubicBezTo>
                <a:cubicBezTo>
                  <a:pt x="2440893" y="276448"/>
                  <a:pt x="2445321" y="273546"/>
                  <a:pt x="2448744" y="271016"/>
                </a:cubicBezTo>
                <a:lnTo>
                  <a:pt x="2457004" y="271016"/>
                </a:lnTo>
                <a:lnTo>
                  <a:pt x="2457004" y="335533"/>
                </a:lnTo>
                <a:cubicBezTo>
                  <a:pt x="2450604" y="338063"/>
                  <a:pt x="2444762" y="340407"/>
                  <a:pt x="2439479" y="342565"/>
                </a:cubicBezTo>
                <a:cubicBezTo>
                  <a:pt x="2434196" y="344723"/>
                  <a:pt x="2426941" y="346918"/>
                  <a:pt x="2417714" y="349151"/>
                </a:cubicBezTo>
                <a:cubicBezTo>
                  <a:pt x="2409230" y="351383"/>
                  <a:pt x="2400487" y="353132"/>
                  <a:pt x="2391483" y="354397"/>
                </a:cubicBezTo>
                <a:cubicBezTo>
                  <a:pt x="2382478" y="355662"/>
                  <a:pt x="2371502" y="356294"/>
                  <a:pt x="2358555" y="356294"/>
                </a:cubicBezTo>
                <a:cubicBezTo>
                  <a:pt x="2311226" y="356294"/>
                  <a:pt x="2274950" y="344983"/>
                  <a:pt x="2249724" y="322362"/>
                </a:cubicBezTo>
                <a:cubicBezTo>
                  <a:pt x="2224497" y="299740"/>
                  <a:pt x="2211884" y="267518"/>
                  <a:pt x="2211884" y="225698"/>
                </a:cubicBezTo>
                <a:cubicBezTo>
                  <a:pt x="2211884" y="184770"/>
                  <a:pt x="2223642" y="152102"/>
                  <a:pt x="2247156" y="127694"/>
                </a:cubicBezTo>
                <a:cubicBezTo>
                  <a:pt x="2270671" y="103287"/>
                  <a:pt x="2303562" y="91083"/>
                  <a:pt x="2345830" y="91083"/>
                </a:cubicBezTo>
                <a:close/>
                <a:moveTo>
                  <a:pt x="5416228" y="27235"/>
                </a:moveTo>
                <a:lnTo>
                  <a:pt x="5494362" y="27235"/>
                </a:lnTo>
                <a:lnTo>
                  <a:pt x="5494362" y="98896"/>
                </a:lnTo>
                <a:lnTo>
                  <a:pt x="5569595" y="98896"/>
                </a:lnTo>
                <a:lnTo>
                  <a:pt x="5569595" y="153367"/>
                </a:lnTo>
                <a:lnTo>
                  <a:pt x="5494362" y="153367"/>
                </a:lnTo>
                <a:lnTo>
                  <a:pt x="5494362" y="242218"/>
                </a:lnTo>
                <a:cubicBezTo>
                  <a:pt x="5494362" y="250999"/>
                  <a:pt x="5494437" y="258663"/>
                  <a:pt x="5494586" y="265212"/>
                </a:cubicBezTo>
                <a:cubicBezTo>
                  <a:pt x="5494734" y="271760"/>
                  <a:pt x="5495925" y="277639"/>
                  <a:pt x="5498157" y="282848"/>
                </a:cubicBezTo>
                <a:cubicBezTo>
                  <a:pt x="5500241" y="288057"/>
                  <a:pt x="5503925" y="292187"/>
                  <a:pt x="5509208" y="295238"/>
                </a:cubicBezTo>
                <a:cubicBezTo>
                  <a:pt x="5514491" y="298289"/>
                  <a:pt x="5522193" y="299814"/>
                  <a:pt x="5532314" y="299814"/>
                </a:cubicBezTo>
                <a:cubicBezTo>
                  <a:pt x="5536481" y="299814"/>
                  <a:pt x="5541950" y="298921"/>
                  <a:pt x="5548722" y="297135"/>
                </a:cubicBezTo>
                <a:cubicBezTo>
                  <a:pt x="5555493" y="295349"/>
                  <a:pt x="5560219" y="293712"/>
                  <a:pt x="5562898" y="292224"/>
                </a:cubicBezTo>
                <a:lnTo>
                  <a:pt x="5569595" y="292224"/>
                </a:lnTo>
                <a:lnTo>
                  <a:pt x="5569595" y="347365"/>
                </a:lnTo>
                <a:cubicBezTo>
                  <a:pt x="5561112" y="349597"/>
                  <a:pt x="5552108" y="351346"/>
                  <a:pt x="5542583" y="352611"/>
                </a:cubicBezTo>
                <a:cubicBezTo>
                  <a:pt x="5533058" y="353876"/>
                  <a:pt x="5521375" y="354508"/>
                  <a:pt x="5507534" y="354508"/>
                </a:cubicBezTo>
                <a:cubicBezTo>
                  <a:pt x="5475684" y="354508"/>
                  <a:pt x="5452504" y="347960"/>
                  <a:pt x="5437994" y="334863"/>
                </a:cubicBezTo>
                <a:cubicBezTo>
                  <a:pt x="5423483" y="321766"/>
                  <a:pt x="5416228" y="300335"/>
                  <a:pt x="5416228" y="270569"/>
                </a:cubicBezTo>
                <a:lnTo>
                  <a:pt x="5416228" y="153367"/>
                </a:lnTo>
                <a:lnTo>
                  <a:pt x="5386313" y="153367"/>
                </a:lnTo>
                <a:lnTo>
                  <a:pt x="5386313" y="98896"/>
                </a:lnTo>
                <a:lnTo>
                  <a:pt x="5416228" y="98896"/>
                </a:lnTo>
                <a:close/>
                <a:moveTo>
                  <a:pt x="1749103" y="27235"/>
                </a:moveTo>
                <a:lnTo>
                  <a:pt x="1827237" y="27235"/>
                </a:lnTo>
                <a:lnTo>
                  <a:pt x="1827237" y="98896"/>
                </a:lnTo>
                <a:lnTo>
                  <a:pt x="1902471" y="98896"/>
                </a:lnTo>
                <a:lnTo>
                  <a:pt x="1902471" y="153367"/>
                </a:lnTo>
                <a:lnTo>
                  <a:pt x="1827237" y="153367"/>
                </a:lnTo>
                <a:lnTo>
                  <a:pt x="1827237" y="242218"/>
                </a:lnTo>
                <a:cubicBezTo>
                  <a:pt x="1827237" y="250999"/>
                  <a:pt x="1827313" y="258663"/>
                  <a:pt x="1827461" y="265212"/>
                </a:cubicBezTo>
                <a:cubicBezTo>
                  <a:pt x="1827610" y="271760"/>
                  <a:pt x="1828800" y="277639"/>
                  <a:pt x="1831033" y="282848"/>
                </a:cubicBezTo>
                <a:cubicBezTo>
                  <a:pt x="1833116" y="288057"/>
                  <a:pt x="1836800" y="292187"/>
                  <a:pt x="1842083" y="295238"/>
                </a:cubicBezTo>
                <a:cubicBezTo>
                  <a:pt x="1847366" y="298289"/>
                  <a:pt x="1855068" y="299814"/>
                  <a:pt x="1865189" y="299814"/>
                </a:cubicBezTo>
                <a:cubicBezTo>
                  <a:pt x="1869356" y="299814"/>
                  <a:pt x="1874826" y="298921"/>
                  <a:pt x="1881597" y="297135"/>
                </a:cubicBezTo>
                <a:cubicBezTo>
                  <a:pt x="1888369" y="295349"/>
                  <a:pt x="1893094" y="293712"/>
                  <a:pt x="1895773" y="292224"/>
                </a:cubicBezTo>
                <a:lnTo>
                  <a:pt x="1902471" y="292224"/>
                </a:lnTo>
                <a:lnTo>
                  <a:pt x="1902471" y="347365"/>
                </a:lnTo>
                <a:cubicBezTo>
                  <a:pt x="1893987" y="349597"/>
                  <a:pt x="1884983" y="351346"/>
                  <a:pt x="1875458" y="352611"/>
                </a:cubicBezTo>
                <a:cubicBezTo>
                  <a:pt x="1865933" y="353876"/>
                  <a:pt x="1854250" y="354508"/>
                  <a:pt x="1840409" y="354508"/>
                </a:cubicBezTo>
                <a:cubicBezTo>
                  <a:pt x="1808560" y="354508"/>
                  <a:pt x="1785379" y="347960"/>
                  <a:pt x="1770869" y="334863"/>
                </a:cubicBezTo>
                <a:cubicBezTo>
                  <a:pt x="1756359" y="321766"/>
                  <a:pt x="1749103" y="300335"/>
                  <a:pt x="1749103" y="270569"/>
                </a:cubicBezTo>
                <a:lnTo>
                  <a:pt x="1749103" y="153367"/>
                </a:lnTo>
                <a:lnTo>
                  <a:pt x="1719189" y="153367"/>
                </a:lnTo>
                <a:lnTo>
                  <a:pt x="1719189" y="98896"/>
                </a:lnTo>
                <a:lnTo>
                  <a:pt x="1749103" y="98896"/>
                </a:lnTo>
                <a:close/>
                <a:moveTo>
                  <a:pt x="1072828" y="27235"/>
                </a:moveTo>
                <a:lnTo>
                  <a:pt x="1150963" y="27235"/>
                </a:lnTo>
                <a:lnTo>
                  <a:pt x="1150963" y="98896"/>
                </a:lnTo>
                <a:lnTo>
                  <a:pt x="1226195" y="98896"/>
                </a:lnTo>
                <a:lnTo>
                  <a:pt x="1226195" y="153367"/>
                </a:lnTo>
                <a:lnTo>
                  <a:pt x="1150963" y="153367"/>
                </a:lnTo>
                <a:lnTo>
                  <a:pt x="1150963" y="242218"/>
                </a:lnTo>
                <a:cubicBezTo>
                  <a:pt x="1150963" y="250999"/>
                  <a:pt x="1151037" y="258663"/>
                  <a:pt x="1151186" y="265212"/>
                </a:cubicBezTo>
                <a:cubicBezTo>
                  <a:pt x="1151335" y="271760"/>
                  <a:pt x="1152525" y="277639"/>
                  <a:pt x="1154758" y="282848"/>
                </a:cubicBezTo>
                <a:cubicBezTo>
                  <a:pt x="1156841" y="288057"/>
                  <a:pt x="1160525" y="292187"/>
                  <a:pt x="1165808" y="295238"/>
                </a:cubicBezTo>
                <a:cubicBezTo>
                  <a:pt x="1171091" y="298289"/>
                  <a:pt x="1178794" y="299814"/>
                  <a:pt x="1188914" y="299814"/>
                </a:cubicBezTo>
                <a:cubicBezTo>
                  <a:pt x="1193082" y="299814"/>
                  <a:pt x="1198550" y="298921"/>
                  <a:pt x="1205322" y="297135"/>
                </a:cubicBezTo>
                <a:cubicBezTo>
                  <a:pt x="1212094" y="295349"/>
                  <a:pt x="1216820" y="293712"/>
                  <a:pt x="1219498" y="292224"/>
                </a:cubicBezTo>
                <a:lnTo>
                  <a:pt x="1226195" y="292224"/>
                </a:lnTo>
                <a:lnTo>
                  <a:pt x="1226195" y="347365"/>
                </a:lnTo>
                <a:cubicBezTo>
                  <a:pt x="1217713" y="349597"/>
                  <a:pt x="1208708" y="351346"/>
                  <a:pt x="1199183" y="352611"/>
                </a:cubicBezTo>
                <a:cubicBezTo>
                  <a:pt x="1189658" y="353876"/>
                  <a:pt x="1177975" y="354508"/>
                  <a:pt x="1164134" y="354508"/>
                </a:cubicBezTo>
                <a:cubicBezTo>
                  <a:pt x="1132285" y="354508"/>
                  <a:pt x="1109105" y="347960"/>
                  <a:pt x="1094594" y="334863"/>
                </a:cubicBezTo>
                <a:cubicBezTo>
                  <a:pt x="1080083" y="321766"/>
                  <a:pt x="1072828" y="300335"/>
                  <a:pt x="1072828" y="270569"/>
                </a:cubicBezTo>
                <a:lnTo>
                  <a:pt x="1072828" y="153367"/>
                </a:lnTo>
                <a:lnTo>
                  <a:pt x="1042913" y="153367"/>
                </a:lnTo>
                <a:lnTo>
                  <a:pt x="1042913" y="98896"/>
                </a:lnTo>
                <a:lnTo>
                  <a:pt x="1072828" y="98896"/>
                </a:lnTo>
                <a:close/>
                <a:moveTo>
                  <a:pt x="7559501" y="17189"/>
                </a:moveTo>
                <a:lnTo>
                  <a:pt x="7650584" y="17189"/>
                </a:lnTo>
                <a:lnTo>
                  <a:pt x="7762875" y="349597"/>
                </a:lnTo>
                <a:lnTo>
                  <a:pt x="7676927" y="349597"/>
                </a:lnTo>
                <a:lnTo>
                  <a:pt x="7656165" y="281731"/>
                </a:lnTo>
                <a:lnTo>
                  <a:pt x="7551687" y="281731"/>
                </a:lnTo>
                <a:lnTo>
                  <a:pt x="7530926" y="349597"/>
                </a:lnTo>
                <a:lnTo>
                  <a:pt x="7447211" y="349597"/>
                </a:lnTo>
                <a:close/>
                <a:moveTo>
                  <a:pt x="6698" y="17189"/>
                </a:moveTo>
                <a:lnTo>
                  <a:pt x="93315" y="17189"/>
                </a:lnTo>
                <a:lnTo>
                  <a:pt x="139080" y="240208"/>
                </a:lnTo>
                <a:lnTo>
                  <a:pt x="194891" y="17189"/>
                </a:lnTo>
                <a:lnTo>
                  <a:pt x="277714" y="17189"/>
                </a:lnTo>
                <a:lnTo>
                  <a:pt x="330622" y="240208"/>
                </a:lnTo>
                <a:lnTo>
                  <a:pt x="378842" y="17189"/>
                </a:lnTo>
                <a:lnTo>
                  <a:pt x="463228" y="17189"/>
                </a:lnTo>
                <a:lnTo>
                  <a:pt x="379065" y="349597"/>
                </a:lnTo>
                <a:lnTo>
                  <a:pt x="287537" y="349597"/>
                </a:lnTo>
                <a:lnTo>
                  <a:pt x="234181" y="143991"/>
                </a:lnTo>
                <a:lnTo>
                  <a:pt x="182389" y="349597"/>
                </a:lnTo>
                <a:lnTo>
                  <a:pt x="90860" y="349597"/>
                </a:lnTo>
                <a:close/>
                <a:moveTo>
                  <a:pt x="9088487" y="10492"/>
                </a:moveTo>
                <a:cubicBezTo>
                  <a:pt x="9107239" y="10492"/>
                  <a:pt x="9123796" y="12688"/>
                  <a:pt x="9138158" y="17078"/>
                </a:cubicBezTo>
                <a:cubicBezTo>
                  <a:pt x="9152520" y="21468"/>
                  <a:pt x="9164761" y="27608"/>
                  <a:pt x="9174882" y="35495"/>
                </a:cubicBezTo>
                <a:cubicBezTo>
                  <a:pt x="9184704" y="43383"/>
                  <a:pt x="9192183" y="52648"/>
                  <a:pt x="9197317" y="63289"/>
                </a:cubicBezTo>
                <a:cubicBezTo>
                  <a:pt x="9202452" y="73930"/>
                  <a:pt x="9205019" y="85576"/>
                  <a:pt x="9205019" y="98226"/>
                </a:cubicBezTo>
                <a:cubicBezTo>
                  <a:pt x="9205019" y="112960"/>
                  <a:pt x="9202824" y="126169"/>
                  <a:pt x="9198434" y="137852"/>
                </a:cubicBezTo>
                <a:cubicBezTo>
                  <a:pt x="9194043" y="149535"/>
                  <a:pt x="9187830" y="159692"/>
                  <a:pt x="9179793" y="168325"/>
                </a:cubicBezTo>
                <a:cubicBezTo>
                  <a:pt x="9171905" y="176808"/>
                  <a:pt x="9162417" y="184398"/>
                  <a:pt x="9151330" y="191095"/>
                </a:cubicBezTo>
                <a:cubicBezTo>
                  <a:pt x="9140242" y="197792"/>
                  <a:pt x="9127852" y="203894"/>
                  <a:pt x="9114160" y="209401"/>
                </a:cubicBezTo>
                <a:lnTo>
                  <a:pt x="9114160" y="260300"/>
                </a:lnTo>
                <a:lnTo>
                  <a:pt x="9037811" y="260300"/>
                </a:lnTo>
                <a:lnTo>
                  <a:pt x="9037811" y="185514"/>
                </a:lnTo>
                <a:cubicBezTo>
                  <a:pt x="9046145" y="183282"/>
                  <a:pt x="9055410" y="180231"/>
                  <a:pt x="9065605" y="176361"/>
                </a:cubicBezTo>
                <a:cubicBezTo>
                  <a:pt x="9075799" y="172492"/>
                  <a:pt x="9084766" y="167729"/>
                  <a:pt x="9092505" y="162074"/>
                </a:cubicBezTo>
                <a:cubicBezTo>
                  <a:pt x="9100691" y="156269"/>
                  <a:pt x="9107388" y="149498"/>
                  <a:pt x="9112597" y="141759"/>
                </a:cubicBezTo>
                <a:cubicBezTo>
                  <a:pt x="9117806" y="134020"/>
                  <a:pt x="9120411" y="124867"/>
                  <a:pt x="9120411" y="114300"/>
                </a:cubicBezTo>
                <a:cubicBezTo>
                  <a:pt x="9120411" y="99566"/>
                  <a:pt x="9115722" y="88850"/>
                  <a:pt x="9106346" y="82153"/>
                </a:cubicBezTo>
                <a:cubicBezTo>
                  <a:pt x="9096970" y="75456"/>
                  <a:pt x="9083948" y="72107"/>
                  <a:pt x="9067279" y="72107"/>
                </a:cubicBezTo>
                <a:cubicBezTo>
                  <a:pt x="9054777" y="72107"/>
                  <a:pt x="9041494" y="74860"/>
                  <a:pt x="9027430" y="80367"/>
                </a:cubicBezTo>
                <a:cubicBezTo>
                  <a:pt x="9013366" y="85874"/>
                  <a:pt x="9002315" y="91380"/>
                  <a:pt x="8994279" y="96887"/>
                </a:cubicBezTo>
                <a:lnTo>
                  <a:pt x="8987805" y="96887"/>
                </a:lnTo>
                <a:lnTo>
                  <a:pt x="8987805" y="29691"/>
                </a:lnTo>
                <a:cubicBezTo>
                  <a:pt x="8997330" y="25524"/>
                  <a:pt x="9011245" y="21282"/>
                  <a:pt x="9029551" y="16966"/>
                </a:cubicBezTo>
                <a:cubicBezTo>
                  <a:pt x="9047857" y="12650"/>
                  <a:pt x="9067502" y="10492"/>
                  <a:pt x="9088487" y="10492"/>
                </a:cubicBezTo>
                <a:close/>
                <a:moveTo>
                  <a:pt x="8707189" y="2232"/>
                </a:moveTo>
                <a:lnTo>
                  <a:pt x="8785324" y="2232"/>
                </a:lnTo>
                <a:lnTo>
                  <a:pt x="8785324" y="125016"/>
                </a:lnTo>
                <a:cubicBezTo>
                  <a:pt x="8796784" y="115193"/>
                  <a:pt x="8808467" y="107231"/>
                  <a:pt x="8820373" y="101129"/>
                </a:cubicBezTo>
                <a:cubicBezTo>
                  <a:pt x="8832279" y="95027"/>
                  <a:pt x="8846046" y="91976"/>
                  <a:pt x="8861673" y="91976"/>
                </a:cubicBezTo>
                <a:cubicBezTo>
                  <a:pt x="8890843" y="91976"/>
                  <a:pt x="8913353" y="103361"/>
                  <a:pt x="8929204" y="126132"/>
                </a:cubicBezTo>
                <a:cubicBezTo>
                  <a:pt x="8945054" y="148902"/>
                  <a:pt x="8952979" y="180454"/>
                  <a:pt x="8952979" y="220786"/>
                </a:cubicBezTo>
                <a:cubicBezTo>
                  <a:pt x="8952979" y="260672"/>
                  <a:pt x="8942859" y="292931"/>
                  <a:pt x="8922618" y="317562"/>
                </a:cubicBezTo>
                <a:cubicBezTo>
                  <a:pt x="8902377" y="342193"/>
                  <a:pt x="8877300" y="354508"/>
                  <a:pt x="8847385" y="354508"/>
                </a:cubicBezTo>
                <a:cubicBezTo>
                  <a:pt x="8834884" y="354508"/>
                  <a:pt x="8824019" y="353095"/>
                  <a:pt x="8814792" y="350267"/>
                </a:cubicBezTo>
                <a:cubicBezTo>
                  <a:pt x="8805565" y="347439"/>
                  <a:pt x="8795742" y="343049"/>
                  <a:pt x="8785324" y="337096"/>
                </a:cubicBezTo>
                <a:lnTo>
                  <a:pt x="8781975" y="349597"/>
                </a:lnTo>
                <a:lnTo>
                  <a:pt x="8707189" y="349597"/>
                </a:lnTo>
                <a:close/>
                <a:moveTo>
                  <a:pt x="8126164" y="2232"/>
                </a:moveTo>
                <a:lnTo>
                  <a:pt x="8204299" y="2232"/>
                </a:lnTo>
                <a:lnTo>
                  <a:pt x="8204299" y="125016"/>
                </a:lnTo>
                <a:cubicBezTo>
                  <a:pt x="8215759" y="115193"/>
                  <a:pt x="8227442" y="107231"/>
                  <a:pt x="8239348" y="101129"/>
                </a:cubicBezTo>
                <a:cubicBezTo>
                  <a:pt x="8251254" y="95027"/>
                  <a:pt x="8265021" y="91976"/>
                  <a:pt x="8280648" y="91976"/>
                </a:cubicBezTo>
                <a:cubicBezTo>
                  <a:pt x="8309818" y="91976"/>
                  <a:pt x="8332328" y="103361"/>
                  <a:pt x="8348179" y="126132"/>
                </a:cubicBezTo>
                <a:cubicBezTo>
                  <a:pt x="8364029" y="148902"/>
                  <a:pt x="8371954" y="180454"/>
                  <a:pt x="8371954" y="220786"/>
                </a:cubicBezTo>
                <a:cubicBezTo>
                  <a:pt x="8371954" y="260672"/>
                  <a:pt x="8361834" y="292931"/>
                  <a:pt x="8341593" y="317562"/>
                </a:cubicBezTo>
                <a:cubicBezTo>
                  <a:pt x="8321352" y="342193"/>
                  <a:pt x="8296275" y="354508"/>
                  <a:pt x="8266360" y="354508"/>
                </a:cubicBezTo>
                <a:cubicBezTo>
                  <a:pt x="8253859" y="354508"/>
                  <a:pt x="8242994" y="353095"/>
                  <a:pt x="8233767" y="350267"/>
                </a:cubicBezTo>
                <a:cubicBezTo>
                  <a:pt x="8224540" y="347439"/>
                  <a:pt x="8214717" y="343049"/>
                  <a:pt x="8204299" y="337096"/>
                </a:cubicBezTo>
                <a:lnTo>
                  <a:pt x="8200950" y="349597"/>
                </a:lnTo>
                <a:lnTo>
                  <a:pt x="8126164" y="349597"/>
                </a:lnTo>
                <a:close/>
                <a:moveTo>
                  <a:pt x="7790557" y="2232"/>
                </a:moveTo>
                <a:lnTo>
                  <a:pt x="7873157" y="2232"/>
                </a:lnTo>
                <a:lnTo>
                  <a:pt x="7873157" y="63177"/>
                </a:lnTo>
                <a:lnTo>
                  <a:pt x="7790557" y="63177"/>
                </a:lnTo>
                <a:close/>
                <a:moveTo>
                  <a:pt x="3611314" y="2232"/>
                </a:moveTo>
                <a:lnTo>
                  <a:pt x="3689449" y="2232"/>
                </a:lnTo>
                <a:lnTo>
                  <a:pt x="3689449" y="349597"/>
                </a:lnTo>
                <a:lnTo>
                  <a:pt x="3611314" y="349597"/>
                </a:lnTo>
                <a:close/>
                <a:moveTo>
                  <a:pt x="2922911" y="2232"/>
                </a:moveTo>
                <a:lnTo>
                  <a:pt x="3001045" y="2232"/>
                </a:lnTo>
                <a:lnTo>
                  <a:pt x="3001045" y="349597"/>
                </a:lnTo>
                <a:lnTo>
                  <a:pt x="2922911" y="349597"/>
                </a:lnTo>
                <a:lnTo>
                  <a:pt x="2922911" y="323478"/>
                </a:lnTo>
                <a:cubicBezTo>
                  <a:pt x="2917850" y="327645"/>
                  <a:pt x="2912083" y="332110"/>
                  <a:pt x="2905609" y="336872"/>
                </a:cubicBezTo>
                <a:cubicBezTo>
                  <a:pt x="2899135" y="341635"/>
                  <a:pt x="2893442" y="345207"/>
                  <a:pt x="2888531" y="347588"/>
                </a:cubicBezTo>
                <a:cubicBezTo>
                  <a:pt x="2882280" y="350565"/>
                  <a:pt x="2876104" y="352797"/>
                  <a:pt x="2870002" y="354285"/>
                </a:cubicBezTo>
                <a:cubicBezTo>
                  <a:pt x="2863900" y="355773"/>
                  <a:pt x="2856607" y="356518"/>
                  <a:pt x="2848124" y="356518"/>
                </a:cubicBezTo>
                <a:cubicBezTo>
                  <a:pt x="2819549" y="356518"/>
                  <a:pt x="2796928" y="344686"/>
                  <a:pt x="2780259" y="321022"/>
                </a:cubicBezTo>
                <a:cubicBezTo>
                  <a:pt x="2763590" y="297358"/>
                  <a:pt x="2755255" y="265732"/>
                  <a:pt x="2755255" y="226144"/>
                </a:cubicBezTo>
                <a:cubicBezTo>
                  <a:pt x="2755255" y="204267"/>
                  <a:pt x="2758083" y="185291"/>
                  <a:pt x="2763739" y="169217"/>
                </a:cubicBezTo>
                <a:cubicBezTo>
                  <a:pt x="2769394" y="153144"/>
                  <a:pt x="2777207" y="139154"/>
                  <a:pt x="2787179" y="127248"/>
                </a:cubicBezTo>
                <a:cubicBezTo>
                  <a:pt x="2796258" y="116384"/>
                  <a:pt x="2807271" y="107789"/>
                  <a:pt x="2820219" y="101463"/>
                </a:cubicBezTo>
                <a:cubicBezTo>
                  <a:pt x="2833167" y="95138"/>
                  <a:pt x="2846859" y="91976"/>
                  <a:pt x="2861295" y="91976"/>
                </a:cubicBezTo>
                <a:cubicBezTo>
                  <a:pt x="2874392" y="91976"/>
                  <a:pt x="2885145" y="93352"/>
                  <a:pt x="2893554" y="96106"/>
                </a:cubicBezTo>
                <a:cubicBezTo>
                  <a:pt x="2901963" y="98859"/>
                  <a:pt x="2911748" y="103138"/>
                  <a:pt x="2922911" y="108942"/>
                </a:cubicBezTo>
                <a:close/>
                <a:moveTo>
                  <a:pt x="2637533" y="2232"/>
                </a:moveTo>
                <a:lnTo>
                  <a:pt x="2720132" y="2232"/>
                </a:lnTo>
                <a:lnTo>
                  <a:pt x="2720132" y="63177"/>
                </a:lnTo>
                <a:lnTo>
                  <a:pt x="2637533" y="63177"/>
                </a:lnTo>
                <a:close/>
                <a:moveTo>
                  <a:pt x="1934915" y="2232"/>
                </a:moveTo>
                <a:lnTo>
                  <a:pt x="2013050" y="2232"/>
                </a:lnTo>
                <a:lnTo>
                  <a:pt x="2013050" y="126578"/>
                </a:lnTo>
                <a:cubicBezTo>
                  <a:pt x="2025849" y="115714"/>
                  <a:pt x="2038313" y="107231"/>
                  <a:pt x="2050443" y="101129"/>
                </a:cubicBezTo>
                <a:cubicBezTo>
                  <a:pt x="2062572" y="95027"/>
                  <a:pt x="2076004" y="91976"/>
                  <a:pt x="2090738" y="91976"/>
                </a:cubicBezTo>
                <a:cubicBezTo>
                  <a:pt x="2116336" y="91976"/>
                  <a:pt x="2135908" y="100050"/>
                  <a:pt x="2149451" y="116197"/>
                </a:cubicBezTo>
                <a:cubicBezTo>
                  <a:pt x="2162994" y="132345"/>
                  <a:pt x="2169765" y="155749"/>
                  <a:pt x="2169765" y="186407"/>
                </a:cubicBezTo>
                <a:lnTo>
                  <a:pt x="2169765" y="349597"/>
                </a:lnTo>
                <a:lnTo>
                  <a:pt x="2091185" y="349597"/>
                </a:lnTo>
                <a:lnTo>
                  <a:pt x="2091185" y="225251"/>
                </a:lnTo>
                <a:cubicBezTo>
                  <a:pt x="2091185" y="215131"/>
                  <a:pt x="2090775" y="205048"/>
                  <a:pt x="2089957" y="195002"/>
                </a:cubicBezTo>
                <a:cubicBezTo>
                  <a:pt x="2089138" y="184956"/>
                  <a:pt x="2087612" y="177552"/>
                  <a:pt x="2085380" y="172789"/>
                </a:cubicBezTo>
                <a:cubicBezTo>
                  <a:pt x="2082702" y="167134"/>
                  <a:pt x="2078832" y="163078"/>
                  <a:pt x="2073771" y="160623"/>
                </a:cubicBezTo>
                <a:cubicBezTo>
                  <a:pt x="2068711" y="158167"/>
                  <a:pt x="2061940" y="156939"/>
                  <a:pt x="2053456" y="156939"/>
                </a:cubicBezTo>
                <a:cubicBezTo>
                  <a:pt x="2047057" y="156939"/>
                  <a:pt x="2040583" y="158130"/>
                  <a:pt x="2034035" y="160511"/>
                </a:cubicBezTo>
                <a:cubicBezTo>
                  <a:pt x="2027486" y="162892"/>
                  <a:pt x="2020491" y="166687"/>
                  <a:pt x="2013050" y="171896"/>
                </a:cubicBezTo>
                <a:lnTo>
                  <a:pt x="2013050" y="349597"/>
                </a:lnTo>
                <a:lnTo>
                  <a:pt x="1934915" y="349597"/>
                </a:lnTo>
                <a:close/>
                <a:moveTo>
                  <a:pt x="1284983" y="2232"/>
                </a:moveTo>
                <a:lnTo>
                  <a:pt x="1360438" y="2232"/>
                </a:lnTo>
                <a:lnTo>
                  <a:pt x="1299940" y="133722"/>
                </a:lnTo>
                <a:lnTo>
                  <a:pt x="1249933" y="133722"/>
                </a:lnTo>
                <a:close/>
                <a:moveTo>
                  <a:pt x="496640" y="2232"/>
                </a:moveTo>
                <a:lnTo>
                  <a:pt x="574775" y="2232"/>
                </a:lnTo>
                <a:lnTo>
                  <a:pt x="574775" y="126578"/>
                </a:lnTo>
                <a:cubicBezTo>
                  <a:pt x="587574" y="115714"/>
                  <a:pt x="600038" y="107231"/>
                  <a:pt x="612168" y="101129"/>
                </a:cubicBezTo>
                <a:cubicBezTo>
                  <a:pt x="624297" y="95027"/>
                  <a:pt x="637729" y="91976"/>
                  <a:pt x="652463" y="91976"/>
                </a:cubicBezTo>
                <a:cubicBezTo>
                  <a:pt x="678061" y="91976"/>
                  <a:pt x="697632" y="100050"/>
                  <a:pt x="711175" y="116197"/>
                </a:cubicBezTo>
                <a:cubicBezTo>
                  <a:pt x="724719" y="132345"/>
                  <a:pt x="731490" y="155749"/>
                  <a:pt x="731490" y="186407"/>
                </a:cubicBezTo>
                <a:lnTo>
                  <a:pt x="731490" y="349597"/>
                </a:lnTo>
                <a:lnTo>
                  <a:pt x="652909" y="349597"/>
                </a:lnTo>
                <a:lnTo>
                  <a:pt x="652909" y="225251"/>
                </a:lnTo>
                <a:cubicBezTo>
                  <a:pt x="652909" y="215131"/>
                  <a:pt x="652500" y="205048"/>
                  <a:pt x="651682" y="195002"/>
                </a:cubicBezTo>
                <a:cubicBezTo>
                  <a:pt x="650863" y="184956"/>
                  <a:pt x="649337" y="177552"/>
                  <a:pt x="647105" y="172789"/>
                </a:cubicBezTo>
                <a:cubicBezTo>
                  <a:pt x="644426" y="167134"/>
                  <a:pt x="640557" y="163078"/>
                  <a:pt x="635497" y="160623"/>
                </a:cubicBezTo>
                <a:cubicBezTo>
                  <a:pt x="630436" y="158167"/>
                  <a:pt x="623665" y="156939"/>
                  <a:pt x="615181" y="156939"/>
                </a:cubicBezTo>
                <a:cubicBezTo>
                  <a:pt x="608782" y="156939"/>
                  <a:pt x="602308" y="158130"/>
                  <a:pt x="595759" y="160511"/>
                </a:cubicBezTo>
                <a:cubicBezTo>
                  <a:pt x="589211" y="162892"/>
                  <a:pt x="582216" y="166687"/>
                  <a:pt x="574775" y="171896"/>
                </a:cubicBezTo>
                <a:lnTo>
                  <a:pt x="574775" y="349597"/>
                </a:lnTo>
                <a:lnTo>
                  <a:pt x="496640" y="349597"/>
                </a:lnTo>
                <a:close/>
                <a:moveTo>
                  <a:pt x="6095702" y="0"/>
                </a:moveTo>
                <a:cubicBezTo>
                  <a:pt x="6107013" y="0"/>
                  <a:pt x="6117580" y="409"/>
                  <a:pt x="6127403" y="1228"/>
                </a:cubicBezTo>
                <a:cubicBezTo>
                  <a:pt x="6137225" y="2046"/>
                  <a:pt x="6145709" y="3125"/>
                  <a:pt x="6152852" y="4465"/>
                </a:cubicBezTo>
                <a:lnTo>
                  <a:pt x="6152852" y="61168"/>
                </a:lnTo>
                <a:lnTo>
                  <a:pt x="6146825" y="61168"/>
                </a:lnTo>
                <a:cubicBezTo>
                  <a:pt x="6143848" y="60275"/>
                  <a:pt x="6139197" y="59122"/>
                  <a:pt x="6132872" y="57708"/>
                </a:cubicBezTo>
                <a:cubicBezTo>
                  <a:pt x="6126547" y="56294"/>
                  <a:pt x="6120557" y="55587"/>
                  <a:pt x="6114901" y="55587"/>
                </a:cubicBezTo>
                <a:cubicBezTo>
                  <a:pt x="6099125" y="55587"/>
                  <a:pt x="6088373" y="58489"/>
                  <a:pt x="6082643" y="64294"/>
                </a:cubicBezTo>
                <a:cubicBezTo>
                  <a:pt x="6076913" y="70098"/>
                  <a:pt x="6074048" y="80962"/>
                  <a:pt x="6074048" y="96887"/>
                </a:cubicBezTo>
                <a:lnTo>
                  <a:pt x="6074048" y="98896"/>
                </a:lnTo>
                <a:lnTo>
                  <a:pt x="6136109" y="98896"/>
                </a:lnTo>
                <a:lnTo>
                  <a:pt x="6136109" y="153367"/>
                </a:lnTo>
                <a:lnTo>
                  <a:pt x="6076727" y="153367"/>
                </a:lnTo>
                <a:lnTo>
                  <a:pt x="6076727" y="349597"/>
                </a:lnTo>
                <a:lnTo>
                  <a:pt x="5998592" y="349597"/>
                </a:lnTo>
                <a:lnTo>
                  <a:pt x="5998592" y="153367"/>
                </a:lnTo>
                <a:lnTo>
                  <a:pt x="5967338" y="153367"/>
                </a:lnTo>
                <a:lnTo>
                  <a:pt x="5967338" y="98896"/>
                </a:lnTo>
                <a:lnTo>
                  <a:pt x="5998592" y="98896"/>
                </a:lnTo>
                <a:lnTo>
                  <a:pt x="5998592" y="91976"/>
                </a:lnTo>
                <a:cubicBezTo>
                  <a:pt x="5998592" y="61317"/>
                  <a:pt x="6006629" y="38323"/>
                  <a:pt x="6022702" y="22994"/>
                </a:cubicBezTo>
                <a:cubicBezTo>
                  <a:pt x="6038776" y="7665"/>
                  <a:pt x="6063109" y="0"/>
                  <a:pt x="609570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he Architect of New York's Central Park Has an Incredibly Unexpected  Legacy | Architectural Digest">
            <a:extLst>
              <a:ext uri="{FF2B5EF4-FFF2-40B4-BE49-F238E27FC236}">
                <a16:creationId xmlns:a16="http://schemas.microsoft.com/office/drawing/2014/main" id="{EE5779E6-64DF-C22B-5823-406E8B4B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24E672-E938-FBA9-F1CE-D0379D791386}"/>
              </a:ext>
            </a:extLst>
          </p:cNvPr>
          <p:cNvSpPr txBox="1"/>
          <p:nvPr/>
        </p:nvSpPr>
        <p:spPr>
          <a:xfrm>
            <a:off x="3690937" y="1572443"/>
            <a:ext cx="4638675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3900" dirty="0">
                <a:ln>
                  <a:solidFill>
                    <a:schemeClr val="bg1"/>
                  </a:solidFill>
                </a:ln>
                <a:latin typeface="Impact" panose="020B0806030902050204" pitchFamily="34" charset="0"/>
              </a:rPr>
              <a:t>100</a:t>
            </a:r>
            <a:endParaRPr lang="LID4096" sz="23900" dirty="0">
              <a:ln>
                <a:solidFill>
                  <a:schemeClr val="bg1"/>
                </a:solidFill>
              </a:ln>
              <a:latin typeface="Impact" panose="020B080603090205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4E9A1A-6E1A-633E-A5DF-7408D25E4F15}"/>
              </a:ext>
            </a:extLst>
          </p:cNvPr>
          <p:cNvSpPr txBox="1"/>
          <p:nvPr/>
        </p:nvSpPr>
        <p:spPr>
          <a:xfrm>
            <a:off x="917421" y="1093623"/>
            <a:ext cx="967740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00" b="1" u="sng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ideal property for an </a:t>
            </a:r>
            <a:r>
              <a:rPr lang="en-US" sz="3700" b="1" u="sng" dirty="0">
                <a:ln>
                  <a:solidFill>
                    <a:schemeClr val="bg1"/>
                  </a:solidFill>
                </a:ln>
                <a:solidFill>
                  <a:srgbClr val="FF6A6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Airbnb?</a:t>
            </a:r>
            <a:endParaRPr lang="LID4096" sz="3700" b="1" u="sng" dirty="0">
              <a:ln>
                <a:solidFill>
                  <a:schemeClr val="bg1"/>
                </a:solidFill>
              </a:ln>
              <a:solidFill>
                <a:srgbClr val="FF6A6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C2055F8B-59B4-ACC8-C845-2BB70E050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330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E860360-34F0-CA22-84A2-232DFB571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The Architect of New York's Central Park Has an Incredibly Unexpected  Legacy | Architectural Digest">
            <a:extLst>
              <a:ext uri="{FF2B5EF4-FFF2-40B4-BE49-F238E27FC236}">
                <a16:creationId xmlns:a16="http://schemas.microsoft.com/office/drawing/2014/main" id="{7B4A4AE9-6701-16E9-5CB4-3D81472F3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68166A4-DBEC-5307-342F-78E932053131}"/>
              </a:ext>
            </a:extLst>
          </p:cNvPr>
          <p:cNvSpPr txBox="1"/>
          <p:nvPr/>
        </p:nvSpPr>
        <p:spPr>
          <a:xfrm>
            <a:off x="8413914" y="3442663"/>
            <a:ext cx="20318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Property Type:</a:t>
            </a:r>
            <a:endParaRPr lang="LID4096" sz="2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0A0E8-7B8C-4933-BA30-051367FDA61E}"/>
              </a:ext>
            </a:extLst>
          </p:cNvPr>
          <p:cNvSpPr txBox="1"/>
          <p:nvPr/>
        </p:nvSpPr>
        <p:spPr>
          <a:xfrm>
            <a:off x="8297254" y="470724"/>
            <a:ext cx="1486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Price:</a:t>
            </a:r>
            <a:endParaRPr lang="LID4096" sz="20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01C30F-BFA5-E226-40C6-7022ADFDDDFD}"/>
              </a:ext>
            </a:extLst>
          </p:cNvPr>
          <p:cNvSpPr txBox="1"/>
          <p:nvPr/>
        </p:nvSpPr>
        <p:spPr>
          <a:xfrm>
            <a:off x="25632" y="3587860"/>
            <a:ext cx="34670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Number of Bedrooms and Bathrooms:</a:t>
            </a:r>
            <a:endParaRPr lang="LID4096" sz="20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6B6769-D03A-32C9-7BBB-90562F155FE7}"/>
              </a:ext>
            </a:extLst>
          </p:cNvPr>
          <p:cNvSpPr txBox="1"/>
          <p:nvPr/>
        </p:nvSpPr>
        <p:spPr>
          <a:xfrm>
            <a:off x="3776662" y="1543868"/>
            <a:ext cx="4638675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3900" dirty="0">
                <a:noFill/>
                <a:latin typeface="Impact" panose="020B0806030902050204" pitchFamily="34" charset="0"/>
              </a:rPr>
              <a:t>100</a:t>
            </a:r>
            <a:endParaRPr lang="LID4096" sz="23900" dirty="0">
              <a:noFill/>
              <a:latin typeface="Impact" panose="020B080603090205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A1F03F-2282-2AA5-D0B9-F1A36B218C60}"/>
              </a:ext>
            </a:extLst>
          </p:cNvPr>
          <p:cNvSpPr txBox="1"/>
          <p:nvPr/>
        </p:nvSpPr>
        <p:spPr>
          <a:xfrm>
            <a:off x="906548" y="776919"/>
            <a:ext cx="9677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noFill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ideal property for an Airbnb?</a:t>
            </a:r>
            <a:endParaRPr lang="LID4096" sz="3600" b="1" u="sng" dirty="0">
              <a:noFill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 descr="The Architect of New York's Central Park Has an Incredibly Unexpected  Legacy | Architectural Digest">
            <a:extLst>
              <a:ext uri="{FF2B5EF4-FFF2-40B4-BE49-F238E27FC236}">
                <a16:creationId xmlns:a16="http://schemas.microsoft.com/office/drawing/2014/main" id="{2E8BC1FE-3E63-2198-558B-5503C5F65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3" t="31372" r="32988" b="32262"/>
          <a:stretch>
            <a:fillRect/>
          </a:stretch>
        </p:blipFill>
        <p:spPr bwMode="auto">
          <a:xfrm>
            <a:off x="3840044" y="2152980"/>
            <a:ext cx="4284217" cy="2493983"/>
          </a:xfrm>
          <a:custGeom>
            <a:avLst/>
            <a:gdLst/>
            <a:ahLst/>
            <a:cxnLst/>
            <a:rect l="l" t="t" r="r" b="b"/>
            <a:pathLst>
              <a:path w="4284217" h="2493983">
                <a:moveTo>
                  <a:pt x="3579493" y="369424"/>
                </a:moveTo>
                <a:cubicBezTo>
                  <a:pt x="3534984" y="369424"/>
                  <a:pt x="3505559" y="386486"/>
                  <a:pt x="3491217" y="420609"/>
                </a:cubicBezTo>
                <a:cubicBezTo>
                  <a:pt x="3476875" y="454733"/>
                  <a:pt x="3469704" y="533612"/>
                  <a:pt x="3469704" y="657248"/>
                </a:cubicBezTo>
                <a:lnTo>
                  <a:pt x="3469704" y="1829316"/>
                </a:lnTo>
                <a:cubicBezTo>
                  <a:pt x="3469704" y="1968777"/>
                  <a:pt x="3476380" y="2052850"/>
                  <a:pt x="3489733" y="2081533"/>
                </a:cubicBezTo>
                <a:cubicBezTo>
                  <a:pt x="3503086" y="2110217"/>
                  <a:pt x="3532016" y="2124559"/>
                  <a:pt x="3576525" y="2124559"/>
                </a:cubicBezTo>
                <a:cubicBezTo>
                  <a:pt x="3621034" y="2124559"/>
                  <a:pt x="3650213" y="2107744"/>
                  <a:pt x="3664060" y="2074115"/>
                </a:cubicBezTo>
                <a:cubicBezTo>
                  <a:pt x="3677907" y="2040486"/>
                  <a:pt x="3684830" y="1964821"/>
                  <a:pt x="3684830" y="1847120"/>
                </a:cubicBezTo>
                <a:lnTo>
                  <a:pt x="3684830" y="657248"/>
                </a:lnTo>
                <a:cubicBezTo>
                  <a:pt x="3684830" y="529656"/>
                  <a:pt x="3678649" y="449787"/>
                  <a:pt x="3666285" y="417642"/>
                </a:cubicBezTo>
                <a:cubicBezTo>
                  <a:pt x="3653922" y="385497"/>
                  <a:pt x="3624991" y="369424"/>
                  <a:pt x="3579493" y="369424"/>
                </a:cubicBezTo>
                <a:close/>
                <a:moveTo>
                  <a:pt x="1950718" y="369424"/>
                </a:moveTo>
                <a:cubicBezTo>
                  <a:pt x="1906209" y="369424"/>
                  <a:pt x="1876784" y="386486"/>
                  <a:pt x="1862443" y="420609"/>
                </a:cubicBezTo>
                <a:cubicBezTo>
                  <a:pt x="1848100" y="454733"/>
                  <a:pt x="1840930" y="533612"/>
                  <a:pt x="1840930" y="657248"/>
                </a:cubicBezTo>
                <a:lnTo>
                  <a:pt x="1840930" y="1829316"/>
                </a:lnTo>
                <a:cubicBezTo>
                  <a:pt x="1840930" y="1968777"/>
                  <a:pt x="1847606" y="2052850"/>
                  <a:pt x="1860958" y="2081533"/>
                </a:cubicBezTo>
                <a:cubicBezTo>
                  <a:pt x="1874312" y="2110217"/>
                  <a:pt x="1903243" y="2124559"/>
                  <a:pt x="1947751" y="2124559"/>
                </a:cubicBezTo>
                <a:cubicBezTo>
                  <a:pt x="1992260" y="2124559"/>
                  <a:pt x="2021438" y="2107744"/>
                  <a:pt x="2035286" y="2074115"/>
                </a:cubicBezTo>
                <a:cubicBezTo>
                  <a:pt x="2049132" y="2040486"/>
                  <a:pt x="2056056" y="1964821"/>
                  <a:pt x="2056056" y="1847120"/>
                </a:cubicBezTo>
                <a:lnTo>
                  <a:pt x="2056056" y="657248"/>
                </a:lnTo>
                <a:cubicBezTo>
                  <a:pt x="2056056" y="529656"/>
                  <a:pt x="2049874" y="449787"/>
                  <a:pt x="2037510" y="417642"/>
                </a:cubicBezTo>
                <a:cubicBezTo>
                  <a:pt x="2025148" y="385497"/>
                  <a:pt x="1996216" y="369424"/>
                  <a:pt x="1950718" y="369424"/>
                </a:cubicBezTo>
                <a:close/>
                <a:moveTo>
                  <a:pt x="660215" y="45993"/>
                </a:moveTo>
                <a:lnTo>
                  <a:pt x="1013319" y="45993"/>
                </a:lnTo>
                <a:lnTo>
                  <a:pt x="1013319" y="2447990"/>
                </a:lnTo>
                <a:lnTo>
                  <a:pt x="413933" y="2447990"/>
                </a:lnTo>
                <a:lnTo>
                  <a:pt x="413933" y="1160199"/>
                </a:lnTo>
                <a:cubicBezTo>
                  <a:pt x="413933" y="974251"/>
                  <a:pt x="409482" y="862484"/>
                  <a:pt x="400580" y="824899"/>
                </a:cubicBezTo>
                <a:cubicBezTo>
                  <a:pt x="391678" y="787313"/>
                  <a:pt x="367198" y="758877"/>
                  <a:pt x="327141" y="739590"/>
                </a:cubicBezTo>
                <a:cubicBezTo>
                  <a:pt x="287082" y="720303"/>
                  <a:pt x="197817" y="710659"/>
                  <a:pt x="59345" y="710659"/>
                </a:cubicBezTo>
                <a:lnTo>
                  <a:pt x="0" y="710659"/>
                </a:lnTo>
                <a:lnTo>
                  <a:pt x="0" y="430624"/>
                </a:lnTo>
                <a:cubicBezTo>
                  <a:pt x="289802" y="368250"/>
                  <a:pt x="509874" y="240039"/>
                  <a:pt x="660215" y="45993"/>
                </a:cubicBezTo>
                <a:close/>
                <a:moveTo>
                  <a:pt x="3566140" y="0"/>
                </a:moveTo>
                <a:cubicBezTo>
                  <a:pt x="3697689" y="0"/>
                  <a:pt x="3815390" y="22996"/>
                  <a:pt x="3919244" y="68989"/>
                </a:cubicBezTo>
                <a:cubicBezTo>
                  <a:pt x="4023098" y="114981"/>
                  <a:pt x="4100742" y="171112"/>
                  <a:pt x="4152174" y="237381"/>
                </a:cubicBezTo>
                <a:cubicBezTo>
                  <a:pt x="4203607" y="303650"/>
                  <a:pt x="4238472" y="378326"/>
                  <a:pt x="4256770" y="461409"/>
                </a:cubicBezTo>
                <a:cubicBezTo>
                  <a:pt x="4275069" y="544492"/>
                  <a:pt x="4284217" y="677030"/>
                  <a:pt x="4284217" y="859022"/>
                </a:cubicBezTo>
                <a:lnTo>
                  <a:pt x="4284217" y="1660182"/>
                </a:lnTo>
                <a:cubicBezTo>
                  <a:pt x="4284217" y="1842174"/>
                  <a:pt x="4274327" y="1974712"/>
                  <a:pt x="4254545" y="2057795"/>
                </a:cubicBezTo>
                <a:cubicBezTo>
                  <a:pt x="4234763" y="2140879"/>
                  <a:pt x="4193716" y="2218522"/>
                  <a:pt x="4131403" y="2290725"/>
                </a:cubicBezTo>
                <a:cubicBezTo>
                  <a:pt x="4069091" y="2362929"/>
                  <a:pt x="3993920" y="2414856"/>
                  <a:pt x="3905891" y="2446506"/>
                </a:cubicBezTo>
                <a:cubicBezTo>
                  <a:pt x="3817863" y="2478157"/>
                  <a:pt x="3719449" y="2493983"/>
                  <a:pt x="3610649" y="2493983"/>
                </a:cubicBezTo>
                <a:cubicBezTo>
                  <a:pt x="3467232" y="2493983"/>
                  <a:pt x="3348046" y="2477416"/>
                  <a:pt x="3253094" y="2444281"/>
                </a:cubicBezTo>
                <a:cubicBezTo>
                  <a:pt x="3158142" y="2411147"/>
                  <a:pt x="3082476" y="2359467"/>
                  <a:pt x="3026098" y="2289242"/>
                </a:cubicBezTo>
                <a:cubicBezTo>
                  <a:pt x="2969721" y="2219016"/>
                  <a:pt x="2929663" y="2145082"/>
                  <a:pt x="2905925" y="2067439"/>
                </a:cubicBezTo>
                <a:cubicBezTo>
                  <a:pt x="2882187" y="1989796"/>
                  <a:pt x="2870318" y="1866407"/>
                  <a:pt x="2870318" y="1697273"/>
                </a:cubicBezTo>
                <a:lnTo>
                  <a:pt x="2870318" y="859022"/>
                </a:lnTo>
                <a:cubicBezTo>
                  <a:pt x="2870318" y="638456"/>
                  <a:pt x="2889358" y="473278"/>
                  <a:pt x="2927437" y="363490"/>
                </a:cubicBezTo>
                <a:cubicBezTo>
                  <a:pt x="2965517" y="253701"/>
                  <a:pt x="3041182" y="165672"/>
                  <a:pt x="3154432" y="99403"/>
                </a:cubicBezTo>
                <a:cubicBezTo>
                  <a:pt x="3267683" y="33135"/>
                  <a:pt x="3404919" y="0"/>
                  <a:pt x="3566140" y="0"/>
                </a:cubicBezTo>
                <a:close/>
                <a:moveTo>
                  <a:pt x="1937366" y="0"/>
                </a:moveTo>
                <a:cubicBezTo>
                  <a:pt x="2068914" y="0"/>
                  <a:pt x="2186615" y="22996"/>
                  <a:pt x="2290469" y="68989"/>
                </a:cubicBezTo>
                <a:cubicBezTo>
                  <a:pt x="2394323" y="114981"/>
                  <a:pt x="2471967" y="171112"/>
                  <a:pt x="2523399" y="237381"/>
                </a:cubicBezTo>
                <a:cubicBezTo>
                  <a:pt x="2574832" y="303650"/>
                  <a:pt x="2609697" y="378326"/>
                  <a:pt x="2627995" y="461409"/>
                </a:cubicBezTo>
                <a:cubicBezTo>
                  <a:pt x="2646293" y="544492"/>
                  <a:pt x="2655442" y="677030"/>
                  <a:pt x="2655442" y="859022"/>
                </a:cubicBezTo>
                <a:lnTo>
                  <a:pt x="2655442" y="1660182"/>
                </a:lnTo>
                <a:cubicBezTo>
                  <a:pt x="2655442" y="1842174"/>
                  <a:pt x="2645551" y="1974712"/>
                  <a:pt x="2625770" y="2057795"/>
                </a:cubicBezTo>
                <a:cubicBezTo>
                  <a:pt x="2605988" y="2140879"/>
                  <a:pt x="2564941" y="2218522"/>
                  <a:pt x="2502628" y="2290725"/>
                </a:cubicBezTo>
                <a:cubicBezTo>
                  <a:pt x="2440316" y="2362929"/>
                  <a:pt x="2365145" y="2414856"/>
                  <a:pt x="2277117" y="2446506"/>
                </a:cubicBezTo>
                <a:cubicBezTo>
                  <a:pt x="2189088" y="2478157"/>
                  <a:pt x="2090674" y="2493983"/>
                  <a:pt x="1981874" y="2493983"/>
                </a:cubicBezTo>
                <a:cubicBezTo>
                  <a:pt x="1838457" y="2493983"/>
                  <a:pt x="1719272" y="2477416"/>
                  <a:pt x="1624320" y="2444281"/>
                </a:cubicBezTo>
                <a:cubicBezTo>
                  <a:pt x="1529367" y="2411147"/>
                  <a:pt x="1453702" y="2359467"/>
                  <a:pt x="1397324" y="2289242"/>
                </a:cubicBezTo>
                <a:cubicBezTo>
                  <a:pt x="1340946" y="2219016"/>
                  <a:pt x="1300888" y="2145082"/>
                  <a:pt x="1277150" y="2067439"/>
                </a:cubicBezTo>
                <a:cubicBezTo>
                  <a:pt x="1253412" y="1989796"/>
                  <a:pt x="1241543" y="1866407"/>
                  <a:pt x="1241543" y="1697273"/>
                </a:cubicBezTo>
                <a:lnTo>
                  <a:pt x="1241543" y="859022"/>
                </a:lnTo>
                <a:cubicBezTo>
                  <a:pt x="1241543" y="638456"/>
                  <a:pt x="1260583" y="473278"/>
                  <a:pt x="1298663" y="363490"/>
                </a:cubicBezTo>
                <a:cubicBezTo>
                  <a:pt x="1336742" y="253701"/>
                  <a:pt x="1412407" y="165672"/>
                  <a:pt x="1525658" y="99403"/>
                </a:cubicBezTo>
                <a:cubicBezTo>
                  <a:pt x="1638908" y="33135"/>
                  <a:pt x="1776144" y="0"/>
                  <a:pt x="19373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16C457-BB7A-3908-807F-AC5E9DF534D3}"/>
              </a:ext>
            </a:extLst>
          </p:cNvPr>
          <p:cNvSpPr txBox="1"/>
          <p:nvPr/>
        </p:nvSpPr>
        <p:spPr>
          <a:xfrm>
            <a:off x="700203" y="929561"/>
            <a:ext cx="2248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Flatiron District </a:t>
            </a:r>
            <a:endParaRPr lang="LID4096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335BC5-06D6-99C7-2F7A-E1FBC7F5E425}"/>
              </a:ext>
            </a:extLst>
          </p:cNvPr>
          <p:cNvSpPr txBox="1"/>
          <p:nvPr/>
        </p:nvSpPr>
        <p:spPr>
          <a:xfrm>
            <a:off x="8777890" y="823877"/>
            <a:ext cx="2610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90$ and 99$ per night</a:t>
            </a:r>
            <a:endParaRPr lang="LID4096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F8CDD-CBF3-DBF3-1C75-433A6B748E4C}"/>
              </a:ext>
            </a:extLst>
          </p:cNvPr>
          <p:cNvSpPr txBox="1"/>
          <p:nvPr/>
        </p:nvSpPr>
        <p:spPr>
          <a:xfrm>
            <a:off x="2093997" y="3886771"/>
            <a:ext cx="24656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bedrooms and 3 bathrooms</a:t>
            </a:r>
            <a:endParaRPr lang="LID4096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FD3A30D-FC3B-1202-F860-007800772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78" y="1507579"/>
            <a:ext cx="3219450" cy="1801677"/>
          </a:xfrm>
          <a:prstGeom prst="flowChartAlternateProcess">
            <a:avLst/>
          </a:prstGeom>
          <a:effectLst>
            <a:softEdge rad="12700"/>
          </a:effectLst>
        </p:spPr>
      </p:pic>
      <p:pic>
        <p:nvPicPr>
          <p:cNvPr id="9218" name="Picture 2" descr="A generated image based on your input prompt">
            <a:extLst>
              <a:ext uri="{FF2B5EF4-FFF2-40B4-BE49-F238E27FC236}">
                <a16:creationId xmlns:a16="http://schemas.microsoft.com/office/drawing/2014/main" id="{D9A53C01-3168-4D04-0C45-0B33A87B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95" y="4562776"/>
            <a:ext cx="3253334" cy="1707256"/>
          </a:xfrm>
          <a:prstGeom prst="round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4164B7C-3DC0-5EA6-F1A8-19379841B350}"/>
              </a:ext>
            </a:extLst>
          </p:cNvPr>
          <p:cNvSpPr txBox="1"/>
          <p:nvPr/>
        </p:nvSpPr>
        <p:spPr>
          <a:xfrm>
            <a:off x="539749" y="-1376408"/>
            <a:ext cx="967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>
                <a:solidFill>
                  <a:srgbClr val="FF6A6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ideal property for an Airbnb?</a:t>
            </a:r>
            <a:endParaRPr lang="LID4096" sz="1600" b="1" u="sng" dirty="0">
              <a:solidFill>
                <a:srgbClr val="FF6A6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609B6B-1216-9E43-8833-3A216581C6B8}"/>
              </a:ext>
            </a:extLst>
          </p:cNvPr>
          <p:cNvSpPr txBox="1"/>
          <p:nvPr/>
        </p:nvSpPr>
        <p:spPr>
          <a:xfrm>
            <a:off x="9159266" y="3751226"/>
            <a:ext cx="2031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Guest Suite</a:t>
            </a:r>
            <a:endParaRPr lang="LID4096" sz="2000" dirty="0"/>
          </a:p>
        </p:txBody>
      </p:sp>
      <p:pic>
        <p:nvPicPr>
          <p:cNvPr id="26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5EA0E038-049C-9D46-5A29-A8C902B2A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D4586E9-8524-B4DE-E2E3-7929E3948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914" y="4166070"/>
            <a:ext cx="3479215" cy="2133130"/>
          </a:xfrm>
          <a:prstGeom prst="round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hat Type of Real Estate is the Most Profitable Investment | NuKey">
            <a:extLst>
              <a:ext uri="{FF2B5EF4-FFF2-40B4-BE49-F238E27FC236}">
                <a16:creationId xmlns:a16="http://schemas.microsoft.com/office/drawing/2014/main" id="{75F9A0EB-4590-0A95-1D9D-E31B99EC4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750" y="1543867"/>
            <a:ext cx="3491379" cy="1595900"/>
          </a:xfrm>
          <a:prstGeom prst="round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76DB38-6FAE-6AC5-639A-9C2528160AFB}"/>
              </a:ext>
            </a:extLst>
          </p:cNvPr>
          <p:cNvSpPr txBox="1"/>
          <p:nvPr/>
        </p:nvSpPr>
        <p:spPr>
          <a:xfrm>
            <a:off x="8777891" y="828019"/>
            <a:ext cx="2610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Between 270$ and 300$ per night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7FDE07-B252-0049-6014-16C1B3C97FD2}"/>
              </a:ext>
            </a:extLst>
          </p:cNvPr>
          <p:cNvSpPr txBox="1"/>
          <p:nvPr/>
        </p:nvSpPr>
        <p:spPr>
          <a:xfrm>
            <a:off x="219576" y="536701"/>
            <a:ext cx="3467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Location:</a:t>
            </a:r>
            <a:endParaRPr lang="LID4096" sz="2000" b="1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86C6A-F3EF-4C1A-E6FF-14D8CB1AC3C0}"/>
              </a:ext>
            </a:extLst>
          </p:cNvPr>
          <p:cNvSpPr txBox="1"/>
          <p:nvPr/>
        </p:nvSpPr>
        <p:spPr>
          <a:xfrm>
            <a:off x="3697440" y="428127"/>
            <a:ext cx="4563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What’s the ideal property for an </a:t>
            </a:r>
            <a:r>
              <a:rPr lang="en-US" sz="2800" b="1" u="sng" dirty="0">
                <a:ln>
                  <a:solidFill>
                    <a:schemeClr val="bg1"/>
                  </a:solidFill>
                </a:ln>
                <a:solidFill>
                  <a:srgbClr val="FF6A6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Airbnb?</a:t>
            </a:r>
            <a:endParaRPr lang="LID4096" sz="2800" b="1" u="sng" dirty="0">
              <a:ln>
                <a:solidFill>
                  <a:schemeClr val="bg1"/>
                </a:solidFill>
              </a:ln>
              <a:solidFill>
                <a:srgbClr val="FF6A6A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21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1" grpId="0"/>
      <p:bldP spid="16" grpId="0"/>
      <p:bldP spid="2" grpId="0"/>
      <p:bldP spid="3" grpId="0"/>
      <p:bldP spid="17" grpId="0"/>
      <p:bldP spid="20" grpId="0"/>
      <p:bldP spid="20" grpId="1"/>
      <p:bldP spid="24" grpId="0"/>
      <p:bldP spid="31" grpId="0"/>
      <p:bldP spid="37" grpId="0"/>
      <p:bldP spid="4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107FB4-3787-D71A-D001-ADE5E72FDF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784860" y="-175260"/>
            <a:ext cx="13975080" cy="7178039"/>
          </a:xfrm>
          <a:prstGeom prst="flowChartAlternateProcess">
            <a:avLst/>
          </a:prstGeom>
        </p:spPr>
      </p:pic>
      <p:pic>
        <p:nvPicPr>
          <p:cNvPr id="6" name="Graphic 5" descr="Apple with solid fill">
            <a:extLst>
              <a:ext uri="{FF2B5EF4-FFF2-40B4-BE49-F238E27FC236}">
                <a16:creationId xmlns:a16="http://schemas.microsoft.com/office/drawing/2014/main" id="{9CF76357-3053-82C0-B27E-B50106400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9475" y="4243195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71B95-F659-701B-3FCE-761C605A4108}"/>
              </a:ext>
            </a:extLst>
          </p:cNvPr>
          <p:cNvSpPr txBox="1"/>
          <p:nvPr/>
        </p:nvSpPr>
        <p:spPr>
          <a:xfrm>
            <a:off x="2114550" y="990600"/>
            <a:ext cx="8115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 what are you still doing here? We already did the hard work for you! Go buy an Airbnb!</a:t>
            </a:r>
            <a:endParaRPr lang="LID4096" sz="44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Graphic 8" descr="Take Off with solid fill">
            <a:extLst>
              <a:ext uri="{FF2B5EF4-FFF2-40B4-BE49-F238E27FC236}">
                <a16:creationId xmlns:a16="http://schemas.microsoft.com/office/drawing/2014/main" id="{71ADFBF0-01F6-9988-B1ED-F4E362324E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16718" y="4295843"/>
            <a:ext cx="914400" cy="914400"/>
          </a:xfrm>
          <a:prstGeom prst="rect">
            <a:avLst/>
          </a:prstGeom>
        </p:spPr>
      </p:pic>
      <p:pic>
        <p:nvPicPr>
          <p:cNvPr id="13" name="Graphic 12" descr="Renovation (House With Sparkles) with solid fill">
            <a:extLst>
              <a:ext uri="{FF2B5EF4-FFF2-40B4-BE49-F238E27FC236}">
                <a16:creationId xmlns:a16="http://schemas.microsoft.com/office/drawing/2014/main" id="{9A5128F7-535B-72F9-E14E-D7D2CA6F03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02724" y="4243195"/>
            <a:ext cx="914400" cy="914400"/>
          </a:xfrm>
          <a:prstGeom prst="rect">
            <a:avLst/>
          </a:prstGeom>
        </p:spPr>
      </p:pic>
      <p:pic>
        <p:nvPicPr>
          <p:cNvPr id="17" name="Graphic 16" descr="Dollar with solid fill">
            <a:extLst>
              <a:ext uri="{FF2B5EF4-FFF2-40B4-BE49-F238E27FC236}">
                <a16:creationId xmlns:a16="http://schemas.microsoft.com/office/drawing/2014/main" id="{38E40598-436C-380A-1506-40C1D6306C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85971" y="4243195"/>
            <a:ext cx="914400" cy="914400"/>
          </a:xfrm>
          <a:prstGeom prst="rect">
            <a:avLst/>
          </a:prstGeom>
        </p:spPr>
      </p:pic>
      <p:pic>
        <p:nvPicPr>
          <p:cNvPr id="2" name="Picture 1" descr="A statue of liberty with a torch and a book&#10;&#10;Description automatically generated">
            <a:extLst>
              <a:ext uri="{FF2B5EF4-FFF2-40B4-BE49-F238E27FC236}">
                <a16:creationId xmlns:a16="http://schemas.microsoft.com/office/drawing/2014/main" id="{C718C313-C69A-C1EE-9241-B0667C747D0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20000"/>
          </a:blip>
          <a:srcRect l="37339" t="1468" r="38167"/>
          <a:stretch/>
        </p:blipFill>
        <p:spPr>
          <a:xfrm>
            <a:off x="9505926" y="0"/>
            <a:ext cx="3040380" cy="6858000"/>
          </a:xfrm>
          <a:prstGeom prst="rect">
            <a:avLst/>
          </a:prstGeom>
        </p:spPr>
      </p:pic>
      <p:pic>
        <p:nvPicPr>
          <p:cNvPr id="5" name="Picture 4" descr="A tall building with a pointy top&#10;&#10;Description automatically generated">
            <a:extLst>
              <a:ext uri="{FF2B5EF4-FFF2-40B4-BE49-F238E27FC236}">
                <a16:creationId xmlns:a16="http://schemas.microsoft.com/office/drawing/2014/main" id="{105569B9-FDBE-2A4F-7BEB-6E04FEEE271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35000"/>
          </a:blip>
          <a:srcRect l="39985" t="8697" r="43342"/>
          <a:stretch/>
        </p:blipFill>
        <p:spPr>
          <a:xfrm>
            <a:off x="-119270" y="-320039"/>
            <a:ext cx="2233820" cy="7178040"/>
          </a:xfrm>
          <a:prstGeom prst="rect">
            <a:avLst/>
          </a:prstGeom>
        </p:spPr>
      </p:pic>
      <p:pic>
        <p:nvPicPr>
          <p:cNvPr id="8" name="Content Placeholder 10" descr="A red and black logo&#10;&#10;Description automatically generated">
            <a:extLst>
              <a:ext uri="{FF2B5EF4-FFF2-40B4-BE49-F238E27FC236}">
                <a16:creationId xmlns:a16="http://schemas.microsoft.com/office/drawing/2014/main" id="{2134214C-8989-543D-23C3-051BA47AEB9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6989" t="25099" r="7236" b="27867"/>
          <a:stretch/>
        </p:blipFill>
        <p:spPr>
          <a:xfrm>
            <a:off x="15088" y="19057"/>
            <a:ext cx="1423108" cy="450669"/>
          </a:xfrm>
          <a:prstGeom prst="rect">
            <a:avLst/>
          </a:prstGeom>
          <a:effectLst/>
        </p:spPr>
      </p:pic>
      <p:pic>
        <p:nvPicPr>
          <p:cNvPr id="16" name="Graphic 15" descr="Building with solid fill">
            <a:extLst>
              <a:ext uri="{FF2B5EF4-FFF2-40B4-BE49-F238E27FC236}">
                <a16:creationId xmlns:a16="http://schemas.microsoft.com/office/drawing/2014/main" id="{A1B1E9C1-F2EC-A101-E8DE-DD54E8F953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42921" y="42470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D2FBD88-00AE-EFB4-E478-A366ADFA97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230592" cy="6858001"/>
          </a:xfrm>
          <a:prstGeom prst="rect">
            <a:avLst/>
          </a:prstGeom>
        </p:spPr>
      </p:pic>
      <p:pic>
        <p:nvPicPr>
          <p:cNvPr id="1030" name="Picture 6" descr="Statue of Liberty reopens; visitors can once again admire Lady Liberty, New  York City - Times of India Travel">
            <a:extLst>
              <a:ext uri="{FF2B5EF4-FFF2-40B4-BE49-F238E27FC236}">
                <a16:creationId xmlns:a16="http://schemas.microsoft.com/office/drawing/2014/main" id="{FE5270E4-BDA6-0628-A675-F78F99911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12" y="1"/>
            <a:ext cx="9408919" cy="6858000"/>
          </a:xfrm>
          <a:prstGeom prst="parallelogram">
            <a:avLst>
              <a:gd name="adj" fmla="val 2438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New York, Manhattan Bridge, night, World Trade Center 1, suspension bridge,  East River, HD wallpaper | Peakpx">
            <a:extLst>
              <a:ext uri="{FF2B5EF4-FFF2-40B4-BE49-F238E27FC236}">
                <a16:creationId xmlns:a16="http://schemas.microsoft.com/office/drawing/2014/main" id="{E05E283C-5744-D565-DC71-759A62353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6857" y="4484059"/>
            <a:ext cx="5695381" cy="2373941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F56095-6ADD-14FD-040F-9DF76E127872}"/>
              </a:ext>
            </a:extLst>
          </p:cNvPr>
          <p:cNvSpPr txBox="1"/>
          <p:nvPr/>
        </p:nvSpPr>
        <p:spPr>
          <a:xfrm>
            <a:off x="-381912" y="1336119"/>
            <a:ext cx="597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Accuracy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415F20-62D5-CFB1-E5C8-1C7181F50FC9}"/>
              </a:ext>
            </a:extLst>
          </p:cNvPr>
          <p:cNvSpPr txBox="1"/>
          <p:nvPr/>
        </p:nvSpPr>
        <p:spPr>
          <a:xfrm>
            <a:off x="-406915" y="529009"/>
            <a:ext cx="6022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Explanation:</a:t>
            </a:r>
            <a:endParaRPr lang="LID4096" sz="4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7AD4DD-A73A-8529-65E9-41EC46FD41BD}"/>
              </a:ext>
            </a:extLst>
          </p:cNvPr>
          <p:cNvSpPr txBox="1"/>
          <p:nvPr/>
        </p:nvSpPr>
        <p:spPr>
          <a:xfrm>
            <a:off x="4006607" y="6742181"/>
            <a:ext cx="17560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Review Scores Rating</a:t>
            </a:r>
          </a:p>
        </p:txBody>
      </p:sp>
      <p:pic>
        <p:nvPicPr>
          <p:cNvPr id="48" name="Graphic 47" descr="Rating 3 Star with solid fill">
            <a:extLst>
              <a:ext uri="{FF2B5EF4-FFF2-40B4-BE49-F238E27FC236}">
                <a16:creationId xmlns:a16="http://schemas.microsoft.com/office/drawing/2014/main" id="{D28570CF-E2C4-41B3-3C89-2833135934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4334" y="6916695"/>
            <a:ext cx="702497" cy="6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08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A9427B-F775-378E-B9EB-7F38029F1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pic>
        <p:nvPicPr>
          <p:cNvPr id="11" name="video_final_2">
            <a:hlinkClick r:id="" action="ppaction://media"/>
            <a:extLst>
              <a:ext uri="{FF2B5EF4-FFF2-40B4-BE49-F238E27FC236}">
                <a16:creationId xmlns:a16="http://schemas.microsoft.com/office/drawing/2014/main" id="{BF6D3C66-D5E1-F9E0-30AF-683E86987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5313" y="-864703"/>
            <a:ext cx="13666304" cy="8388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9945ED-9BED-E7F2-DED4-1068D7EDAAB7}"/>
              </a:ext>
            </a:extLst>
          </p:cNvPr>
          <p:cNvSpPr txBox="1"/>
          <p:nvPr/>
        </p:nvSpPr>
        <p:spPr>
          <a:xfrm>
            <a:off x="-1" y="-121861"/>
            <a:ext cx="120872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wait! </a:t>
            </a:r>
          </a:p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if I don’t want to be the host</a:t>
            </a:r>
          </a:p>
          <a:p>
            <a:r>
              <a:rPr lang="en-US" sz="4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But the guest…</a:t>
            </a:r>
            <a:endParaRPr lang="LID4096" sz="4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195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AD8C8E-393A-DFF7-28CE-8259A8A77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D54C8C-91E4-D999-9DB5-7D1B7C4E9CE9}"/>
              </a:ext>
            </a:extLst>
          </p:cNvPr>
          <p:cNvSpPr/>
          <p:nvPr/>
        </p:nvSpPr>
        <p:spPr>
          <a:xfrm rot="16200000">
            <a:off x="8664678" y="3330678"/>
            <a:ext cx="6857999" cy="196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1074389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322A7-043D-FD66-09EA-C10263F29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642DA-9C87-192E-FE4E-73E8B4BDC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5725"/>
            <a:ext cx="12192000" cy="69437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761B99-0041-2E31-68DF-DB3D143876F9}"/>
              </a:ext>
            </a:extLst>
          </p:cNvPr>
          <p:cNvSpPr/>
          <p:nvPr/>
        </p:nvSpPr>
        <p:spPr>
          <a:xfrm rot="16200000">
            <a:off x="8664678" y="3330678"/>
            <a:ext cx="6857999" cy="196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0271713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177BA-3335-8250-D13C-4AED4A5F7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72078-EC99-F1C8-24CE-F5BC131A8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FD9FE01-9D29-C43A-9E06-F28E58A5062C}"/>
              </a:ext>
            </a:extLst>
          </p:cNvPr>
          <p:cNvGrpSpPr/>
          <p:nvPr/>
        </p:nvGrpSpPr>
        <p:grpSpPr>
          <a:xfrm>
            <a:off x="5429250" y="2352675"/>
            <a:ext cx="2276475" cy="3371849"/>
            <a:chOff x="-40212" y="171322"/>
            <a:chExt cx="12192000" cy="6843922"/>
          </a:xfrm>
        </p:grpSpPr>
        <p:pic>
          <p:nvPicPr>
            <p:cNvPr id="8" name="Picture 7" descr="A screenshot of a room&#10;&#10;Description automatically generated">
              <a:extLst>
                <a:ext uri="{FF2B5EF4-FFF2-40B4-BE49-F238E27FC236}">
                  <a16:creationId xmlns:a16="http://schemas.microsoft.com/office/drawing/2014/main" id="{D06ECDB4-C79E-0682-6D60-2F4E8E6C1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0"/>
            </a:blip>
            <a:stretch>
              <a:fillRect/>
            </a:stretch>
          </p:blipFill>
          <p:spPr>
            <a:xfrm>
              <a:off x="-40212" y="171322"/>
              <a:ext cx="12192000" cy="6843922"/>
            </a:xfrm>
            <a:prstGeom prst="rect">
              <a:avLst/>
            </a:prstGeom>
          </p:spPr>
        </p:pic>
        <p:pic>
          <p:nvPicPr>
            <p:cNvPr id="9" name="Picture 8" descr="A black background with a red rectangle&#10;&#10;Description automatically generated">
              <a:extLst>
                <a:ext uri="{FF2B5EF4-FFF2-40B4-BE49-F238E27FC236}">
                  <a16:creationId xmlns:a16="http://schemas.microsoft.com/office/drawing/2014/main" id="{238B230C-3D62-E9CF-CF07-3D046DF45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0"/>
            </a:blip>
            <a:srcRect l="68786" t="92680" r="1652" b="309"/>
            <a:stretch/>
          </p:blipFill>
          <p:spPr>
            <a:xfrm>
              <a:off x="8087768" y="6480810"/>
              <a:ext cx="3679417" cy="534434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8B904989-6183-EA30-56EE-9F3A44627339}"/>
              </a:ext>
            </a:extLst>
          </p:cNvPr>
          <p:cNvSpPr/>
          <p:nvPr/>
        </p:nvSpPr>
        <p:spPr>
          <a:xfrm rot="16200000">
            <a:off x="8664678" y="3330678"/>
            <a:ext cx="6857999" cy="196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7030244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61D8A-FC5A-3F21-05C2-8654AE13A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2AF2C1-D269-BBA8-8DD6-93F452410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42423" t="42223" r="39218" b="9444"/>
          <a:stretch/>
        </p:blipFill>
        <p:spPr>
          <a:xfrm>
            <a:off x="-19106147" y="-17421726"/>
            <a:ext cx="51543284" cy="38164168"/>
          </a:xfrm>
          <a:prstGeom prst="rect">
            <a:avLst/>
          </a:prstGeom>
        </p:spPr>
      </p:pic>
      <p:pic>
        <p:nvPicPr>
          <p:cNvPr id="12" name="Picture 11" descr="A screenshot of a room&#10;&#10;Description automatically generated">
            <a:extLst>
              <a:ext uri="{FF2B5EF4-FFF2-40B4-BE49-F238E27FC236}">
                <a16:creationId xmlns:a16="http://schemas.microsoft.com/office/drawing/2014/main" id="{E7FB0D54-9CCB-89BB-F910-6F34CEF33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6" y="267626"/>
            <a:ext cx="11798708" cy="6322751"/>
          </a:xfrm>
          <a:prstGeom prst="rect">
            <a:avLst/>
          </a:prstGeom>
        </p:spPr>
      </p:pic>
      <p:pic>
        <p:nvPicPr>
          <p:cNvPr id="16" name="Picture 15" descr="A black background with a red rectangle&#10;&#10;Description automatically generated">
            <a:extLst>
              <a:ext uri="{FF2B5EF4-FFF2-40B4-BE49-F238E27FC236}">
                <a16:creationId xmlns:a16="http://schemas.microsoft.com/office/drawing/2014/main" id="{FD2A31BA-F539-AC34-1F67-041E7BBD53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86" t="92680" r="1652" b="309"/>
          <a:stretch/>
        </p:blipFill>
        <p:spPr>
          <a:xfrm>
            <a:off x="8309267" y="6084566"/>
            <a:ext cx="3560726" cy="4927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E7DEC6-9410-1C52-8DEB-207EFC1B5F73}"/>
              </a:ext>
            </a:extLst>
          </p:cNvPr>
          <p:cNvSpPr/>
          <p:nvPr/>
        </p:nvSpPr>
        <p:spPr>
          <a:xfrm>
            <a:off x="196646" y="2"/>
            <a:ext cx="11798708" cy="2676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A0FD21-9F85-4DB0-F81C-14A936DDDF4E}"/>
              </a:ext>
            </a:extLst>
          </p:cNvPr>
          <p:cNvSpPr/>
          <p:nvPr/>
        </p:nvSpPr>
        <p:spPr>
          <a:xfrm>
            <a:off x="196646" y="6577280"/>
            <a:ext cx="11798708" cy="2807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6CE1AD-AB09-9218-6DF4-D50A189B3B23}"/>
              </a:ext>
            </a:extLst>
          </p:cNvPr>
          <p:cNvSpPr/>
          <p:nvPr/>
        </p:nvSpPr>
        <p:spPr>
          <a:xfrm rot="16200000">
            <a:off x="8664678" y="3330678"/>
            <a:ext cx="6857999" cy="196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34CA093-338B-5277-A850-3BFE60252F5C}"/>
              </a:ext>
            </a:extLst>
          </p:cNvPr>
          <p:cNvSpPr/>
          <p:nvPr/>
        </p:nvSpPr>
        <p:spPr>
          <a:xfrm rot="16200000">
            <a:off x="-3330677" y="3330678"/>
            <a:ext cx="6857999" cy="1966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4016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e 10 best cheap hotels in Tel Aviv, Israel | Booking.com">
            <a:extLst>
              <a:ext uri="{FF2B5EF4-FFF2-40B4-BE49-F238E27FC236}">
                <a16:creationId xmlns:a16="http://schemas.microsoft.com/office/drawing/2014/main" id="{D46D59C9-E7DC-6C5A-4300-A23803F5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9526"/>
            <a:ext cx="12333605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FFF1B6-89F7-6BCF-B81A-5138AE1303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0"/>
          </a:blip>
          <a:stretch>
            <a:fillRect/>
          </a:stretch>
        </p:blipFill>
        <p:spPr>
          <a:xfrm>
            <a:off x="12080240" y="0"/>
            <a:ext cx="51181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4262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805DD-E34B-9D50-685F-CC9F8B01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he 10 best cheap hotels in Tel Aviv, Israel | Booking.com">
            <a:extLst>
              <a:ext uri="{FF2B5EF4-FFF2-40B4-BE49-F238E27FC236}">
                <a16:creationId xmlns:a16="http://schemas.microsoft.com/office/drawing/2014/main" id="{448B0226-4D3C-95E1-D478-C86EBE32D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9526"/>
            <a:ext cx="6105525" cy="69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5E82E0-167A-09CD-7E51-EE335B57B1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0"/>
            <a:ext cx="64960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90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6440</TotalTime>
  <Words>446</Words>
  <Application>Microsoft Office PowerPoint</Application>
  <PresentationFormat>Widescreen</PresentationFormat>
  <Paragraphs>159</Paragraphs>
  <Slides>30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Century Gothic</vt:lpstr>
      <vt:lpstr>Impact</vt:lpstr>
      <vt:lpstr>Tahoma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 &amp; LA Airbnb Analysis</dc:title>
  <dc:creator>nadav glassberg</dc:creator>
  <cp:lastModifiedBy>nadav glassberg</cp:lastModifiedBy>
  <cp:revision>4</cp:revision>
  <dcterms:created xsi:type="dcterms:W3CDTF">2024-02-26T12:30:33Z</dcterms:created>
  <dcterms:modified xsi:type="dcterms:W3CDTF">2024-03-04T09:39:12Z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